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comments/modernComment_11A_73CE9251.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7" r:id="rId2"/>
    <p:sldId id="289" r:id="rId3"/>
    <p:sldId id="288" r:id="rId4"/>
    <p:sldId id="293" r:id="rId5"/>
    <p:sldId id="295" r:id="rId6"/>
    <p:sldId id="268" r:id="rId7"/>
    <p:sldId id="269" r:id="rId8"/>
    <p:sldId id="270" r:id="rId9"/>
    <p:sldId id="271" r:id="rId10"/>
    <p:sldId id="297" r:id="rId11"/>
    <p:sldId id="298" r:id="rId12"/>
    <p:sldId id="272" r:id="rId13"/>
    <p:sldId id="273" r:id="rId14"/>
    <p:sldId id="274" r:id="rId15"/>
    <p:sldId id="275" r:id="rId16"/>
    <p:sldId id="290" r:id="rId17"/>
    <p:sldId id="291" r:id="rId18"/>
    <p:sldId id="292" r:id="rId19"/>
    <p:sldId id="276" r:id="rId20"/>
    <p:sldId id="277" r:id="rId21"/>
    <p:sldId id="278" r:id="rId22"/>
    <p:sldId id="279" r:id="rId23"/>
    <p:sldId id="280" r:id="rId24"/>
    <p:sldId id="281" r:id="rId25"/>
    <p:sldId id="282" r:id="rId26"/>
    <p:sldId id="283" r:id="rId27"/>
    <p:sldId id="284" r:id="rId28"/>
    <p:sldId id="285" r:id="rId29"/>
    <p:sldId id="28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32D6278-13BF-BC19-7F46-74070BACEAE3}" name="Emihle May" initials="EM" userId="S::myxemi001@myuct.ac.za::b4f4b9cf-a5d7-46a5-bf5b-3b818fbadcc5" providerId="AD"/>
  <p188:author id="{1EF81F7E-3F62-79EC-C8F4-DDEE111B70B4}" name="Kane Gibson" initials="KG" userId="S::GBSKAN001@myuct.ac.za::989c40c8-f694-4fca-89b4-efad81783c13"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FE3C3"/>
    <a:srgbClr val="1D96DB"/>
    <a:srgbClr val="5ADFC3"/>
    <a:srgbClr val="0C3C98"/>
    <a:srgbClr val="4D4D4D"/>
    <a:srgbClr val="7E7E7E"/>
    <a:srgbClr val="56BAF0"/>
    <a:srgbClr val="E7F4FC"/>
    <a:srgbClr val="249FD8"/>
    <a:srgbClr val="34B4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365F42-4C0B-DB96-4D71-BFDA9F407CD3}" v="21" dt="2023-05-07T22:20:39.323"/>
    <p1510:client id="{42A7674A-E1F1-4179-9027-20D9CF936CAB}" v="2329" dt="2023-05-08T05:27:14.095"/>
    <p1510:client id="{57AF84CF-C0CB-41B7-9378-B5F63245E3C6}" v="109" dt="2023-05-07T23:12:31.547"/>
    <p1510:client id="{5BDE3B52-9C99-EA3F-F496-16F64D91C68E}" v="131" dt="2023-05-07T09:37:00.071"/>
    <p1510:client id="{713359A0-5B17-9684-4554-A8969D42D656}" v="535" dt="2023-05-07T20:56:03.239"/>
    <p1510:client id="{904A943D-A8B6-DD5F-B41D-D80EEBDCE093}" v="186" dt="2023-05-07T21:59:21.556"/>
    <p1510:client id="{96E6747C-5E22-79B3-D000-74B82A61F8F5}" v="206" dt="2023-05-07T23:07:51.358"/>
    <p1510:client id="{ACC46339-3647-466D-B09E-A3E3627B3D50}" v="2567" dt="2023-05-07T15:44:02.962"/>
    <p1510:client id="{B5921676-E72B-A2D2-90C8-787F01057333}" v="2" dt="2023-05-07T10:52:05.567"/>
    <p1510:client id="{BFAB717D-CFBE-62F2-2637-F2291E8E7F8D}" v="55" dt="2023-05-07T15:34:32.674"/>
    <p1510:client id="{DD3B71CF-99C5-45B2-0758-95DB1AE3A87E}" v="23" dt="2023-05-07T21:28:20.373"/>
    <p1510:client id="{F2C2BD4E-7BF9-4E4E-31BA-96437F8335E8}" v="48" dt="2023-05-07T19:56:10.9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2874" y="12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microsoft.com/office/2015/10/relationships/revisionInfo" Target="revisionInfo.xml"/><Relationship Id="rId8" Type="http://schemas.openxmlformats.org/officeDocument/2006/relationships/slide" Target="slides/slide7.xml"/></Relationships>
</file>

<file path=ppt/comments/modernComment_11A_73CE9251.xml><?xml version="1.0" encoding="utf-8"?>
<p188:cmLst xmlns:a="http://schemas.openxmlformats.org/drawingml/2006/main" xmlns:r="http://schemas.openxmlformats.org/officeDocument/2006/relationships" xmlns:p188="http://schemas.microsoft.com/office/powerpoint/2018/8/main">
  <p188:cm id="{84153C8E-E851-4423-A723-4C69569EEC46}" authorId="{1EF81F7E-3F62-79EC-C8F4-DDEE111B70B4}" created="2023-05-03T08:31:12.963">
    <ac:deMkLst xmlns:ac="http://schemas.microsoft.com/office/drawing/2013/main/command">
      <pc:docMk xmlns:pc="http://schemas.microsoft.com/office/powerpoint/2013/main/command"/>
      <pc:sldMk xmlns:pc="http://schemas.microsoft.com/office/powerpoint/2013/main/command" cId="1942917713" sldId="282"/>
      <ac:picMk id="16" creationId="{4AECD988-8502-BDAD-895E-1771D914C65C}"/>
    </ac:deMkLst>
    <p188:txBody>
      <a:bodyPr/>
      <a:lstStyle/>
      <a:p>
        <a:r>
          <a:rPr lang="en-ZA"/>
          <a:t>We must mention that we considered who all would be using this application. It is everyone from mine owners to possibly mine workers. So, we need to personalize the app. Each position (e.g. owner, worker) will have different permissions. Worker may be able to add to an order but not necessarily make the final order. Also we need this app to have many different languages and we will therefore have settings to change language. 2 types of user.</a:t>
        </a:r>
      </a:p>
    </p188:txBody>
  </p188:cm>
</p188:cmLst>
</file>

<file path=ppt/media/hdphoto1.wdp>
</file>

<file path=ppt/media/hdphoto2.wdp>
</file>

<file path=ppt/media/hdphoto3.wdp>
</file>

<file path=ppt/media/hdphoto4.wdp>
</file>

<file path=ppt/media/hdphoto5.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jpeg>
</file>

<file path=ppt/media/image34.jpeg>
</file>

<file path=ppt/media/image35.jpeg>
</file>

<file path=ppt/media/image36.jpe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24360-DD0F-3907-5DE3-B621833E34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1EE5AB9A-EBA4-7492-5A93-185E57CDFB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023F0BBD-F49C-67D9-7256-FDD6348E0AAF}"/>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5" name="Footer Placeholder 4">
            <a:extLst>
              <a:ext uri="{FF2B5EF4-FFF2-40B4-BE49-F238E27FC236}">
                <a16:creationId xmlns:a16="http://schemas.microsoft.com/office/drawing/2014/main" id="{3E5152AD-0893-C66A-D08D-8B5DB15AA4A9}"/>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C05DFC92-D31C-7A6C-38D2-52A31E60C73A}"/>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2111264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79551-1FBB-842A-F2CE-2E7C110C7291}"/>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7565CE6F-3499-208F-5D9E-45D3884B96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94C6F95F-C216-0B00-E943-CD1D6A5F107A}"/>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5" name="Footer Placeholder 4">
            <a:extLst>
              <a:ext uri="{FF2B5EF4-FFF2-40B4-BE49-F238E27FC236}">
                <a16:creationId xmlns:a16="http://schemas.microsoft.com/office/drawing/2014/main" id="{6CCB887A-4929-1EFA-82AD-07E8E5491FC4}"/>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59F15895-EB5C-02D2-8DE7-D32011A8A8E5}"/>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1257084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EEF815-E1C8-5ECF-4867-B48CF9DBD4B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D95F8D85-6BBC-7140-953A-03917FB86F0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A37AC578-ED36-4732-07D3-E7A17C5E0CD7}"/>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5" name="Footer Placeholder 4">
            <a:extLst>
              <a:ext uri="{FF2B5EF4-FFF2-40B4-BE49-F238E27FC236}">
                <a16:creationId xmlns:a16="http://schemas.microsoft.com/office/drawing/2014/main" id="{53611439-D155-6407-27D3-7D8B555BF652}"/>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0DA773D6-8204-7EDC-6031-D52BA84B953C}"/>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1080156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E0F2E-0D0F-353E-2852-7F6E26AE251C}"/>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20EABFBE-BA17-81BC-397F-7638AA9057A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832FC266-CEC4-ED49-1670-CAAFB497F36E}"/>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5" name="Footer Placeholder 4">
            <a:extLst>
              <a:ext uri="{FF2B5EF4-FFF2-40B4-BE49-F238E27FC236}">
                <a16:creationId xmlns:a16="http://schemas.microsoft.com/office/drawing/2014/main" id="{C9032A31-4EEF-C208-2DA0-444ED0A3E7CB}"/>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7A42E85F-5341-D888-6718-247953C8F22D}"/>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3899655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5268D-A652-FA30-B9A8-91BA48FB4B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D1327DF5-8CB4-CC59-7AF0-BCD4D7EA0B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A449F1C-FE4F-A34A-9189-02ED040C55D8}"/>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5" name="Footer Placeholder 4">
            <a:extLst>
              <a:ext uri="{FF2B5EF4-FFF2-40B4-BE49-F238E27FC236}">
                <a16:creationId xmlns:a16="http://schemas.microsoft.com/office/drawing/2014/main" id="{D8E32D7F-DC95-1AA6-4208-6A7550817E3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29942903-5CA5-BF1A-1390-DC28272CF477}"/>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3749198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C22B5-A8EB-EB44-E805-190F20C52499}"/>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7442A2B3-2098-AB6D-CEB8-7FDEEC731D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1DB7B054-012C-C9A3-D951-4FDC175738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E1BF14D5-FBF1-87DF-F9BC-C968AF7CE6D1}"/>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6" name="Footer Placeholder 5">
            <a:extLst>
              <a:ext uri="{FF2B5EF4-FFF2-40B4-BE49-F238E27FC236}">
                <a16:creationId xmlns:a16="http://schemas.microsoft.com/office/drawing/2014/main" id="{DDDB6953-BE4F-3B4C-7360-B444A57C9683}"/>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0AA90B31-D6CD-5C06-327F-05654011759F}"/>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889694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4B836-7601-61C0-A445-132DF46BA50A}"/>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528B0872-2A1B-925A-5AE5-D978C1A1B7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8DAC5C-3B12-AB6A-7E3E-35A743E927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66175E5C-6CA7-1250-EFE7-15B1A7BECF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A9518D-95C4-AF06-CB7D-A937C12BA5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61D2D36B-4EC6-942F-C85B-4A70EFA8B554}"/>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8" name="Footer Placeholder 7">
            <a:extLst>
              <a:ext uri="{FF2B5EF4-FFF2-40B4-BE49-F238E27FC236}">
                <a16:creationId xmlns:a16="http://schemas.microsoft.com/office/drawing/2014/main" id="{DCD4522F-4766-E321-5355-0EDC12529938}"/>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71EA1230-B943-BC99-7B44-476D9003E6CB}"/>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3369126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74A3B-7199-5098-28A4-806DF60EAB62}"/>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7ED973AA-CA68-96F2-D782-A08F6E4C74B7}"/>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4" name="Footer Placeholder 3">
            <a:extLst>
              <a:ext uri="{FF2B5EF4-FFF2-40B4-BE49-F238E27FC236}">
                <a16:creationId xmlns:a16="http://schemas.microsoft.com/office/drawing/2014/main" id="{4E61250B-CBE9-AA13-42EF-8063E23BFEE6}"/>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806E72BA-78DA-0AD9-2C26-E543EEC97C60}"/>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1499354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4239AE-ABFB-F50D-7AAC-45FDD416D85C}"/>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3" name="Footer Placeholder 2">
            <a:extLst>
              <a:ext uri="{FF2B5EF4-FFF2-40B4-BE49-F238E27FC236}">
                <a16:creationId xmlns:a16="http://schemas.microsoft.com/office/drawing/2014/main" id="{6F378586-6739-70C0-3AD7-50BF9BE12E0F}"/>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6AB1E876-177D-715B-4B9E-48D7A96DA827}"/>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851606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C7C8E-126A-F4F7-7512-40C786E2BB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A7B1D1F5-0D34-96A5-4DA5-06E8D5E1C1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5E3AA692-348E-4D3B-3EC0-51A7E6971F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C28AB7-30CE-8E39-7410-2C56A525FA2A}"/>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6" name="Footer Placeholder 5">
            <a:extLst>
              <a:ext uri="{FF2B5EF4-FFF2-40B4-BE49-F238E27FC236}">
                <a16:creationId xmlns:a16="http://schemas.microsoft.com/office/drawing/2014/main" id="{25F5CEB1-3B2B-8E2C-E381-0AF75135DFB2}"/>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22BFD292-B626-A49A-ADA4-52F854DC9CAC}"/>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14219600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3A050-DB43-DA48-1EE3-9A0FD14B3A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F114EBB9-8057-E2D5-422A-466D13C433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474807E7-375E-33F2-8B61-1D05743EE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1F5023-A3BE-2169-2D85-FD24F5C8FA0E}"/>
              </a:ext>
            </a:extLst>
          </p:cNvPr>
          <p:cNvSpPr>
            <a:spLocks noGrp="1"/>
          </p:cNvSpPr>
          <p:nvPr>
            <p:ph type="dt" sz="half" idx="10"/>
          </p:nvPr>
        </p:nvSpPr>
        <p:spPr/>
        <p:txBody>
          <a:bodyPr/>
          <a:lstStyle/>
          <a:p>
            <a:fld id="{F5089E1E-34A8-49F7-BF73-5D376CC2E890}" type="datetimeFigureOut">
              <a:rPr lang="en-ZA" smtClean="0"/>
              <a:t>2024/04/22</a:t>
            </a:fld>
            <a:endParaRPr lang="en-ZA"/>
          </a:p>
        </p:txBody>
      </p:sp>
      <p:sp>
        <p:nvSpPr>
          <p:cNvPr id="6" name="Footer Placeholder 5">
            <a:extLst>
              <a:ext uri="{FF2B5EF4-FFF2-40B4-BE49-F238E27FC236}">
                <a16:creationId xmlns:a16="http://schemas.microsoft.com/office/drawing/2014/main" id="{815F65E3-9742-39CD-0098-A0B36FB63D6C}"/>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D816CF62-C04E-77C4-B549-D1BEB28D03DE}"/>
              </a:ext>
            </a:extLst>
          </p:cNvPr>
          <p:cNvSpPr>
            <a:spLocks noGrp="1"/>
          </p:cNvSpPr>
          <p:nvPr>
            <p:ph type="sldNum" sz="quarter" idx="12"/>
          </p:nvPr>
        </p:nvSpPr>
        <p:spPr/>
        <p:txBody>
          <a:bodyPr/>
          <a:lstStyle/>
          <a:p>
            <a:fld id="{C74B36DE-0551-418D-931A-D48FA29008DD}" type="slidenum">
              <a:rPr lang="en-ZA" smtClean="0"/>
              <a:t>‹#›</a:t>
            </a:fld>
            <a:endParaRPr lang="en-ZA"/>
          </a:p>
        </p:txBody>
      </p:sp>
    </p:spTree>
    <p:extLst>
      <p:ext uri="{BB962C8B-B14F-4D97-AF65-F5344CB8AC3E}">
        <p14:creationId xmlns:p14="http://schemas.microsoft.com/office/powerpoint/2010/main" val="39550257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754910-0483-08FE-4B7E-198F001086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651DDAB5-E57F-F584-BCF8-41855DD8EE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8425560D-0D70-9C5B-FE87-DA1F4E1864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089E1E-34A8-49F7-BF73-5D376CC2E890}" type="datetimeFigureOut">
              <a:rPr lang="en-ZA" smtClean="0"/>
              <a:t>2024/04/22</a:t>
            </a:fld>
            <a:endParaRPr lang="en-ZA"/>
          </a:p>
        </p:txBody>
      </p:sp>
      <p:sp>
        <p:nvSpPr>
          <p:cNvPr id="5" name="Footer Placeholder 4">
            <a:extLst>
              <a:ext uri="{FF2B5EF4-FFF2-40B4-BE49-F238E27FC236}">
                <a16:creationId xmlns:a16="http://schemas.microsoft.com/office/drawing/2014/main" id="{46C4C676-F1A6-0ECB-D13D-EB43EA0B57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2464B050-969D-D327-0B58-1BC67FB4C4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4B36DE-0551-418D-931A-D48FA29008DD}" type="slidenum">
              <a:rPr lang="en-ZA" smtClean="0"/>
              <a:t>‹#›</a:t>
            </a:fld>
            <a:endParaRPr lang="en-ZA"/>
          </a:p>
        </p:txBody>
      </p:sp>
    </p:spTree>
    <p:extLst>
      <p:ext uri="{BB962C8B-B14F-4D97-AF65-F5344CB8AC3E}">
        <p14:creationId xmlns:p14="http://schemas.microsoft.com/office/powerpoint/2010/main" val="39767431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7" Type="http://schemas.openxmlformats.org/officeDocument/2006/relationships/image" Target="../media/image24.png"/><Relationship Id="rId2"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7.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1.xml"/><Relationship Id="rId5" Type="http://schemas.microsoft.com/office/2007/relationships/hdphoto" Target="../media/hdphoto4.wdp"/><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7" Type="http://schemas.openxmlformats.org/officeDocument/2006/relationships/image" Target="../media/image24.png"/><Relationship Id="rId2"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7.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3.png"/><Relationship Id="rId1" Type="http://schemas.openxmlformats.org/officeDocument/2006/relationships/slideLayout" Target="../slideLayouts/slideLayout1.xml"/><Relationship Id="rId4" Type="http://schemas.openxmlformats.org/officeDocument/2006/relationships/image" Target="../media/image31.jpeg"/></Relationships>
</file>

<file path=ppt/slides/_rels/slide1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microsoft.com/office/2007/relationships/hdphoto" Target="../media/hdphoto3.wdp"/><Relationship Id="rId7" Type="http://schemas.openxmlformats.org/officeDocument/2006/relationships/image" Target="../media/image24.png"/><Relationship Id="rId2"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7.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25.png"/><Relationship Id="rId1" Type="http://schemas.openxmlformats.org/officeDocument/2006/relationships/slideLayout" Target="../slideLayouts/slideLayout1.xml"/><Relationship Id="rId6" Type="http://schemas.microsoft.com/office/2007/relationships/hdphoto" Target="../media/hdphoto5.wdp"/><Relationship Id="rId5" Type="http://schemas.openxmlformats.org/officeDocument/2006/relationships/image" Target="../media/image40.png"/><Relationship Id="rId4" Type="http://schemas.openxmlformats.org/officeDocument/2006/relationships/image" Target="../media/image39.png"/></Relationships>
</file>

<file path=ppt/slides/_rels/slide21.xml.rels><?xml version="1.0" encoding="UTF-8" standalone="yes"?>
<Relationships xmlns="http://schemas.openxmlformats.org/package/2006/relationships"><Relationship Id="rId3" Type="http://schemas.microsoft.com/office/2007/relationships/hdphoto" Target="../media/hdphoto3.wdp"/><Relationship Id="rId7" Type="http://schemas.openxmlformats.org/officeDocument/2006/relationships/image" Target="../media/image25.png"/><Relationship Id="rId2"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3.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2.png"/><Relationship Id="rId18" Type="http://schemas.microsoft.com/office/2007/relationships/hdphoto" Target="../media/hdphoto3.wdp"/><Relationship Id="rId3" Type="http://schemas.openxmlformats.org/officeDocument/2006/relationships/image" Target="../media/image13.png"/><Relationship Id="rId7" Type="http://schemas.microsoft.com/office/2007/relationships/hdphoto" Target="../media/hdphoto2.wdp"/><Relationship Id="rId12" Type="http://schemas.openxmlformats.org/officeDocument/2006/relationships/image" Target="../media/image20.png"/><Relationship Id="rId17" Type="http://schemas.openxmlformats.org/officeDocument/2006/relationships/image" Target="../media/image26.png"/><Relationship Id="rId2" Type="http://schemas.openxmlformats.org/officeDocument/2006/relationships/image" Target="../media/image12.png"/><Relationship Id="rId16"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19.pn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8.png"/><Relationship Id="rId19" Type="http://schemas.openxmlformats.org/officeDocument/2006/relationships/image" Target="../media/image27.png"/><Relationship Id="rId4" Type="http://schemas.microsoft.com/office/2007/relationships/hdphoto" Target="../media/hdphoto1.wdp"/><Relationship Id="rId9" Type="http://schemas.openxmlformats.org/officeDocument/2006/relationships/image" Target="../media/image17.png"/><Relationship Id="rId14" Type="http://schemas.openxmlformats.org/officeDocument/2006/relationships/image" Target="../media/image23.png"/></Relationships>
</file>

<file path=ppt/slides/_rels/slide23.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2.png"/><Relationship Id="rId18" Type="http://schemas.microsoft.com/office/2007/relationships/hdphoto" Target="../media/hdphoto3.wdp"/><Relationship Id="rId3" Type="http://schemas.openxmlformats.org/officeDocument/2006/relationships/image" Target="../media/image13.png"/><Relationship Id="rId7" Type="http://schemas.microsoft.com/office/2007/relationships/hdphoto" Target="../media/hdphoto2.wdp"/><Relationship Id="rId12" Type="http://schemas.openxmlformats.org/officeDocument/2006/relationships/image" Target="../media/image20.png"/><Relationship Id="rId17" Type="http://schemas.openxmlformats.org/officeDocument/2006/relationships/image" Target="../media/image26.png"/><Relationship Id="rId2" Type="http://schemas.openxmlformats.org/officeDocument/2006/relationships/image" Target="../media/image12.png"/><Relationship Id="rId16"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19.pn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8.png"/><Relationship Id="rId19" Type="http://schemas.openxmlformats.org/officeDocument/2006/relationships/image" Target="../media/image27.png"/><Relationship Id="rId4" Type="http://schemas.microsoft.com/office/2007/relationships/hdphoto" Target="../media/hdphoto1.wdp"/><Relationship Id="rId9" Type="http://schemas.openxmlformats.org/officeDocument/2006/relationships/image" Target="../media/image17.png"/><Relationship Id="rId1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25.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41.png"/><Relationship Id="rId7" Type="http://schemas.openxmlformats.org/officeDocument/2006/relationships/image" Target="../media/image42.png"/><Relationship Id="rId2" Type="http://schemas.microsoft.com/office/2018/10/relationships/comments" Target="../comments/modernComment_11A_73CE9251.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3.png"/></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jpeg"/><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2.png"/><Relationship Id="rId18" Type="http://schemas.openxmlformats.org/officeDocument/2006/relationships/image" Target="../media/image27.png"/><Relationship Id="rId3" Type="http://schemas.openxmlformats.org/officeDocument/2006/relationships/image" Target="../media/image13.png"/><Relationship Id="rId7" Type="http://schemas.microsoft.com/office/2007/relationships/hdphoto" Target="../media/hdphoto2.wdp"/><Relationship Id="rId12" Type="http://schemas.openxmlformats.org/officeDocument/2006/relationships/image" Target="../media/image20.png"/><Relationship Id="rId17" Type="http://schemas.openxmlformats.org/officeDocument/2006/relationships/image" Target="../media/image23.png"/><Relationship Id="rId2" Type="http://schemas.openxmlformats.org/officeDocument/2006/relationships/image" Target="../media/image12.png"/><Relationship Id="rId16" Type="http://schemas.openxmlformats.org/officeDocument/2006/relationships/image" Target="../media/image24.png"/><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19.png"/><Relationship Id="rId5" Type="http://schemas.openxmlformats.org/officeDocument/2006/relationships/image" Target="../media/image14.png"/><Relationship Id="rId15" Type="http://schemas.microsoft.com/office/2007/relationships/hdphoto" Target="../media/hdphoto3.wdp"/><Relationship Id="rId10" Type="http://schemas.openxmlformats.org/officeDocument/2006/relationships/image" Target="../media/image18.png"/><Relationship Id="rId19" Type="http://schemas.openxmlformats.org/officeDocument/2006/relationships/image" Target="../media/image25.png"/><Relationship Id="rId4" Type="http://schemas.microsoft.com/office/2007/relationships/hdphoto" Target="../media/hdphoto1.wdp"/><Relationship Id="rId9" Type="http://schemas.openxmlformats.org/officeDocument/2006/relationships/image" Target="../media/image17.png"/><Relationship Id="rId1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20.png"/><Relationship Id="rId18" Type="http://schemas.openxmlformats.org/officeDocument/2006/relationships/image" Target="../media/image25.png"/><Relationship Id="rId3" Type="http://schemas.openxmlformats.org/officeDocument/2006/relationships/image" Target="../media/image12.png"/><Relationship Id="rId21" Type="http://schemas.openxmlformats.org/officeDocument/2006/relationships/image" Target="../media/image27.png"/><Relationship Id="rId7" Type="http://schemas.openxmlformats.org/officeDocument/2006/relationships/image" Target="../media/image15.png"/><Relationship Id="rId12" Type="http://schemas.openxmlformats.org/officeDocument/2006/relationships/image" Target="../media/image19.png"/><Relationship Id="rId17" Type="http://schemas.openxmlformats.org/officeDocument/2006/relationships/image" Target="../media/image24.png"/><Relationship Id="rId2" Type="http://schemas.openxmlformats.org/officeDocument/2006/relationships/slideLayout" Target="../slideLayouts/slideLayout1.xml"/><Relationship Id="rId16" Type="http://schemas.openxmlformats.org/officeDocument/2006/relationships/image" Target="../media/image23.png"/><Relationship Id="rId20" Type="http://schemas.microsoft.com/office/2007/relationships/hdphoto" Target="../media/hdphoto3.wdp"/><Relationship Id="rId1" Type="http://schemas.openxmlformats.org/officeDocument/2006/relationships/tags" Target="../tags/tag2.xml"/><Relationship Id="rId6" Type="http://schemas.openxmlformats.org/officeDocument/2006/relationships/image" Target="../media/image14.png"/><Relationship Id="rId11" Type="http://schemas.openxmlformats.org/officeDocument/2006/relationships/image" Target="../media/image18.png"/><Relationship Id="rId5" Type="http://schemas.microsoft.com/office/2007/relationships/hdphoto" Target="../media/hdphoto1.wdp"/><Relationship Id="rId15" Type="http://schemas.openxmlformats.org/officeDocument/2006/relationships/image" Target="../media/image22.png"/><Relationship Id="rId10" Type="http://schemas.openxmlformats.org/officeDocument/2006/relationships/image" Target="../media/image17.png"/><Relationship Id="rId19" Type="http://schemas.openxmlformats.org/officeDocument/2006/relationships/image" Target="../media/image26.png"/><Relationship Id="rId4" Type="http://schemas.openxmlformats.org/officeDocument/2006/relationships/image" Target="../media/image13.png"/><Relationship Id="rId9" Type="http://schemas.openxmlformats.org/officeDocument/2006/relationships/image" Target="../media/image16.png"/><Relationship Id="rId14" Type="http://schemas.openxmlformats.org/officeDocument/2006/relationships/image" Target="../media/image21.png"/></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2.png"/><Relationship Id="rId18" Type="http://schemas.microsoft.com/office/2007/relationships/hdphoto" Target="../media/hdphoto3.wdp"/><Relationship Id="rId3" Type="http://schemas.openxmlformats.org/officeDocument/2006/relationships/image" Target="../media/image13.png"/><Relationship Id="rId7" Type="http://schemas.microsoft.com/office/2007/relationships/hdphoto" Target="../media/hdphoto2.wdp"/><Relationship Id="rId12" Type="http://schemas.openxmlformats.org/officeDocument/2006/relationships/image" Target="../media/image20.png"/><Relationship Id="rId17" Type="http://schemas.openxmlformats.org/officeDocument/2006/relationships/image" Target="../media/image26.png"/><Relationship Id="rId2" Type="http://schemas.openxmlformats.org/officeDocument/2006/relationships/image" Target="../media/image12.png"/><Relationship Id="rId16"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19.pn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8.png"/><Relationship Id="rId19" Type="http://schemas.openxmlformats.org/officeDocument/2006/relationships/image" Target="../media/image27.png"/><Relationship Id="rId4" Type="http://schemas.microsoft.com/office/2007/relationships/hdphoto" Target="../media/hdphoto1.wdp"/><Relationship Id="rId9" Type="http://schemas.openxmlformats.org/officeDocument/2006/relationships/image" Target="../media/image17.png"/><Relationship Id="rId14" Type="http://schemas.openxmlformats.org/officeDocument/2006/relationships/image" Target="../media/image23.png"/></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6.png"/><Relationship Id="rId7" Type="http://schemas.openxmlformats.org/officeDocument/2006/relationships/image" Target="../media/image27.png"/><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23.png"/><Relationship Id="rId5" Type="http://schemas.openxmlformats.org/officeDocument/2006/relationships/image" Target="../media/image24.png"/><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70943DF8-E9FA-3332-1F96-2A1010A3134D}"/>
              </a:ext>
            </a:extLst>
          </p:cNvPr>
          <p:cNvSpPr/>
          <p:nvPr/>
        </p:nvSpPr>
        <p:spPr>
          <a:xfrm rot="5400000">
            <a:off x="-2790377" y="529309"/>
            <a:ext cx="10827312" cy="11183458"/>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Picture 5">
            <a:extLst>
              <a:ext uri="{FF2B5EF4-FFF2-40B4-BE49-F238E27FC236}">
                <a16:creationId xmlns:a16="http://schemas.microsoft.com/office/drawing/2014/main" id="{21C9F4EA-8A01-1B52-A224-FE7C4C46EBB4}"/>
              </a:ext>
            </a:extLst>
          </p:cNvPr>
          <p:cNvPicPr>
            <a:picLocks noChangeAspect="1"/>
          </p:cNvPicPr>
          <p:nvPr/>
        </p:nvPicPr>
        <p:blipFill>
          <a:blip r:embed="rId2">
            <a:extLst>
              <a:ext uri="{28A0092B-C50C-407E-A947-70E740481C1C}">
                <a14:useLocalDpi xmlns:a14="http://schemas.microsoft.com/office/drawing/2010/main" val="0"/>
              </a:ext>
            </a:extLst>
          </a:blip>
          <a:srcRect l="17222" r="17222"/>
          <a:stretch/>
        </p:blipFill>
        <p:spPr>
          <a:xfrm>
            <a:off x="-2473848" y="772439"/>
            <a:ext cx="9798936" cy="9978442"/>
          </a:xfrm>
          <a:prstGeom prst="ellipse">
            <a:avLst/>
          </a:prstGeom>
        </p:spPr>
      </p:pic>
      <p:sp>
        <p:nvSpPr>
          <p:cNvPr id="7" name="!!Circle">
            <a:extLst>
              <a:ext uri="{FF2B5EF4-FFF2-40B4-BE49-F238E27FC236}">
                <a16:creationId xmlns:a16="http://schemas.microsoft.com/office/drawing/2014/main" id="{EF605DF7-18B9-BBC9-F540-FD4BB429E88C}"/>
              </a:ext>
            </a:extLst>
          </p:cNvPr>
          <p:cNvSpPr/>
          <p:nvPr/>
        </p:nvSpPr>
        <p:spPr>
          <a:xfrm>
            <a:off x="-1070897" y="-1677973"/>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Oval 7">
            <a:extLst>
              <a:ext uri="{FF2B5EF4-FFF2-40B4-BE49-F238E27FC236}">
                <a16:creationId xmlns:a16="http://schemas.microsoft.com/office/drawing/2014/main" id="{27963DD2-06B1-D064-EB01-22772F9F37E5}"/>
              </a:ext>
            </a:extLst>
          </p:cNvPr>
          <p:cNvSpPr/>
          <p:nvPr/>
        </p:nvSpPr>
        <p:spPr>
          <a:xfrm rot="1349383">
            <a:off x="8683007" y="4413405"/>
            <a:ext cx="4507700" cy="4509452"/>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TextBox 8">
            <a:extLst>
              <a:ext uri="{FF2B5EF4-FFF2-40B4-BE49-F238E27FC236}">
                <a16:creationId xmlns:a16="http://schemas.microsoft.com/office/drawing/2014/main" id="{7D6B371D-2F35-4A17-FD3E-DA042A827E5A}"/>
              </a:ext>
            </a:extLst>
          </p:cNvPr>
          <p:cNvSpPr txBox="1"/>
          <p:nvPr/>
        </p:nvSpPr>
        <p:spPr>
          <a:xfrm>
            <a:off x="5753100" y="1192641"/>
            <a:ext cx="6261101" cy="461665"/>
          </a:xfrm>
          <a:prstGeom prst="rect">
            <a:avLst/>
          </a:prstGeom>
          <a:noFill/>
        </p:spPr>
        <p:txBody>
          <a:bodyPr wrap="square" lIns="0" r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ZA" sz="2400" b="1" i="0" u="none" strike="noStrike" kern="1200" cap="none" spc="0" normalizeH="0" baseline="0" noProof="0" dirty="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NETWORK MANAGEMENT INTERFACES</a:t>
            </a:r>
          </a:p>
        </p:txBody>
      </p:sp>
      <p:sp>
        <p:nvSpPr>
          <p:cNvPr id="10" name="TextBox 9">
            <a:extLst>
              <a:ext uri="{FF2B5EF4-FFF2-40B4-BE49-F238E27FC236}">
                <a16:creationId xmlns:a16="http://schemas.microsoft.com/office/drawing/2014/main" id="{142820B6-3980-3C6F-B9C7-4DBB4BD6C28C}"/>
              </a:ext>
            </a:extLst>
          </p:cNvPr>
          <p:cNvSpPr txBox="1"/>
          <p:nvPr/>
        </p:nvSpPr>
        <p:spPr>
          <a:xfrm>
            <a:off x="6781800" y="1663116"/>
            <a:ext cx="5232400" cy="769441"/>
          </a:xfrm>
          <a:prstGeom prst="rect">
            <a:avLst/>
          </a:prstGeom>
          <a:noFill/>
        </p:spPr>
        <p:txBody>
          <a:bodyPr wrap="square" lIns="0" r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ZA" sz="4400" b="1" dirty="0">
                <a:solidFill>
                  <a:srgbClr val="4D4D4D"/>
                </a:solidFill>
                <a:latin typeface="Avenir Next LT Pro" panose="020B0504020202020204" pitchFamily="34" charset="0"/>
                <a:ea typeface="Roboto" pitchFamily="2" charset="0"/>
                <a:cs typeface="Helvetica" panose="020B0604020202020204" pitchFamily="34" charset="0"/>
              </a:rPr>
              <a:t>NGOApps</a:t>
            </a:r>
            <a:endParaRPr kumimoji="0" lang="en-ZA" sz="3600" b="1" i="0" u="none" strike="noStrike" kern="1200" cap="none" spc="0" normalizeH="0" baseline="0" noProof="0" dirty="0">
              <a:ln>
                <a:noFill/>
              </a:ln>
              <a:solidFill>
                <a:srgbClr val="4D4D4D"/>
              </a:solidFill>
              <a:effectLst/>
              <a:uLnTx/>
              <a:uFillTx/>
              <a:latin typeface="Avenir Next LT Pro" panose="020B0504020202020204" pitchFamily="34" charset="0"/>
              <a:ea typeface="Roboto" pitchFamily="2" charset="0"/>
              <a:cs typeface="Helvetica" panose="020B0604020202020204" pitchFamily="34" charset="0"/>
            </a:endParaRPr>
          </a:p>
        </p:txBody>
      </p:sp>
      <p:pic>
        <p:nvPicPr>
          <p:cNvPr id="1026" name="Picture 2">
            <a:extLst>
              <a:ext uri="{FF2B5EF4-FFF2-40B4-BE49-F238E27FC236}">
                <a16:creationId xmlns:a16="http://schemas.microsoft.com/office/drawing/2014/main" id="{E32F6CC4-752F-51A9-95A3-4A0911B509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559687" y="169599"/>
            <a:ext cx="1542490" cy="1457654"/>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1AB50ADE-FF3E-1E4B-F771-F44BFD878646}"/>
              </a:ext>
            </a:extLst>
          </p:cNvPr>
          <p:cNvSpPr txBox="1"/>
          <p:nvPr/>
        </p:nvSpPr>
        <p:spPr>
          <a:xfrm>
            <a:off x="9398000" y="5375219"/>
            <a:ext cx="2691230" cy="830997"/>
          </a:xfrm>
          <a:prstGeom prst="rect">
            <a:avLst/>
          </a:prstGeom>
          <a:noFill/>
        </p:spPr>
        <p:txBody>
          <a:bodyPr wrap="square" lIns="0" r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400" b="1" dirty="0">
                <a:solidFill>
                  <a:schemeClr val="bg1"/>
                </a:solidFill>
                <a:latin typeface="Avenir Next LT Pro" panose="020B0504020202020204" pitchFamily="34" charset="0"/>
                <a:ea typeface="Roboto" pitchFamily="2" charset="0"/>
                <a:cs typeface="Helvetica" panose="020B0604020202020204" pitchFamily="34" charset="0"/>
              </a:rPr>
              <a:t>Erik Polzin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400" b="1" i="0" u="none" strike="noStrike" kern="1200" cap="none" spc="0" normalizeH="0" baseline="0" noProof="0" dirty="0">
                <a:ln>
                  <a:noFill/>
                </a:ln>
                <a:solidFill>
                  <a:schemeClr val="bg1"/>
                </a:solidFill>
                <a:effectLst/>
                <a:uLnTx/>
                <a:uFillTx/>
                <a:latin typeface="Avenir Next LT Pro" panose="020B0504020202020204" pitchFamily="34" charset="0"/>
                <a:ea typeface="Roboto" pitchFamily="2" charset="0"/>
                <a:cs typeface="Helvetica" panose="020B0604020202020204" pitchFamily="34" charset="0"/>
              </a:rPr>
              <a:t>Kane Gibson</a:t>
            </a:r>
          </a:p>
        </p:txBody>
      </p:sp>
    </p:spTree>
    <p:extLst>
      <p:ext uri="{BB962C8B-B14F-4D97-AF65-F5344CB8AC3E}">
        <p14:creationId xmlns:p14="http://schemas.microsoft.com/office/powerpoint/2010/main" val="26793267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 name="Oval 6">
            <a:extLst>
              <a:ext uri="{FF2B5EF4-FFF2-40B4-BE49-F238E27FC236}">
                <a16:creationId xmlns:a16="http://schemas.microsoft.com/office/drawing/2014/main" id="{90667ED9-83B6-5B5B-3751-B6AE9CA0689A}"/>
              </a:ext>
            </a:extLst>
          </p:cNvPr>
          <p:cNvSpPr/>
          <p:nvPr/>
        </p:nvSpPr>
        <p:spPr>
          <a:xfrm>
            <a:off x="9565975" y="208726"/>
            <a:ext cx="1678666" cy="16786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8" name="Picture 47">
            <a:extLst>
              <a:ext uri="{FF2B5EF4-FFF2-40B4-BE49-F238E27FC236}">
                <a16:creationId xmlns:a16="http://schemas.microsoft.com/office/drawing/2014/main" id="{5848BE61-B876-E812-A7B6-9F44F20164D4}"/>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l="24738" t="12999" r="24738" b="22535"/>
          <a:stretch/>
        </p:blipFill>
        <p:spPr>
          <a:xfrm>
            <a:off x="9952612" y="470449"/>
            <a:ext cx="905392" cy="1155220"/>
          </a:xfrm>
          <a:prstGeom prst="rect">
            <a:avLst/>
          </a:prstGeom>
        </p:spPr>
      </p:pic>
      <p:sp>
        <p:nvSpPr>
          <p:cNvPr id="55" name="TextBox 54">
            <a:extLst>
              <a:ext uri="{FF2B5EF4-FFF2-40B4-BE49-F238E27FC236}">
                <a16:creationId xmlns:a16="http://schemas.microsoft.com/office/drawing/2014/main" id="{6D65558C-C8C9-9DAA-B01E-88C7E343953F}"/>
              </a:ext>
            </a:extLst>
          </p:cNvPr>
          <p:cNvSpPr txBox="1"/>
          <p:nvPr/>
        </p:nvSpPr>
        <p:spPr>
          <a:xfrm>
            <a:off x="4853158" y="412374"/>
            <a:ext cx="2485684" cy="523220"/>
          </a:xfrm>
          <a:prstGeom prst="rect">
            <a:avLst/>
          </a:prstGeom>
          <a:noFill/>
        </p:spPr>
        <p:txBody>
          <a:bodyPr wrap="square">
            <a:spAutoFit/>
          </a:bodyPr>
          <a:lstStyle/>
          <a:p>
            <a:pPr algn="ctr"/>
            <a:r>
              <a:rPr lang="en-ZA" sz="2800">
                <a:solidFill>
                  <a:srgbClr val="0C3C98"/>
                </a:solidFill>
                <a:latin typeface="Avenir Next LT Pro" panose="020B0504020202020204" pitchFamily="34" charset="0"/>
                <a:ea typeface="Roboto" pitchFamily="2" charset="0"/>
                <a:cs typeface="Helvetica" panose="020B0604020202020204" pitchFamily="34" charset="0"/>
              </a:rPr>
              <a:t>AGREEMENT</a:t>
            </a:r>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3" name="Picture 2" title="Inserting image...">
            <a:extLst>
              <a:ext uri="{FF2B5EF4-FFF2-40B4-BE49-F238E27FC236}">
                <a16:creationId xmlns:a16="http://schemas.microsoft.com/office/drawing/2014/main" id="{CF1AFEE9-0105-24DF-D3B0-B0ABE4DB9CA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59682" y="-4848142"/>
            <a:ext cx="17969917" cy="11044251"/>
          </a:xfrm>
          <a:prstGeom prst="rect">
            <a:avLst/>
          </a:prstGeom>
          <a:ln>
            <a:solidFill>
              <a:schemeClr val="tx1"/>
            </a:solidFill>
          </a:ln>
        </p:spPr>
      </p:pic>
    </p:spTree>
    <p:extLst>
      <p:ext uri="{BB962C8B-B14F-4D97-AF65-F5344CB8AC3E}">
        <p14:creationId xmlns:p14="http://schemas.microsoft.com/office/powerpoint/2010/main" val="3713049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 name="Oval 6">
            <a:extLst>
              <a:ext uri="{FF2B5EF4-FFF2-40B4-BE49-F238E27FC236}">
                <a16:creationId xmlns:a16="http://schemas.microsoft.com/office/drawing/2014/main" id="{90667ED9-83B6-5B5B-3751-B6AE9CA0689A}"/>
              </a:ext>
            </a:extLst>
          </p:cNvPr>
          <p:cNvSpPr/>
          <p:nvPr/>
        </p:nvSpPr>
        <p:spPr>
          <a:xfrm>
            <a:off x="9565975" y="208726"/>
            <a:ext cx="1678666" cy="16786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8" name="Picture 47">
            <a:extLst>
              <a:ext uri="{FF2B5EF4-FFF2-40B4-BE49-F238E27FC236}">
                <a16:creationId xmlns:a16="http://schemas.microsoft.com/office/drawing/2014/main" id="{5848BE61-B876-E812-A7B6-9F44F20164D4}"/>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l="24738" t="12999" r="24738" b="22535"/>
          <a:stretch/>
        </p:blipFill>
        <p:spPr>
          <a:xfrm>
            <a:off x="9952612" y="470449"/>
            <a:ext cx="905392" cy="1155220"/>
          </a:xfrm>
          <a:prstGeom prst="rect">
            <a:avLst/>
          </a:prstGeom>
        </p:spPr>
      </p:pic>
      <p:sp>
        <p:nvSpPr>
          <p:cNvPr id="55" name="TextBox 54">
            <a:extLst>
              <a:ext uri="{FF2B5EF4-FFF2-40B4-BE49-F238E27FC236}">
                <a16:creationId xmlns:a16="http://schemas.microsoft.com/office/drawing/2014/main" id="{6D65558C-C8C9-9DAA-B01E-88C7E343953F}"/>
              </a:ext>
            </a:extLst>
          </p:cNvPr>
          <p:cNvSpPr txBox="1"/>
          <p:nvPr/>
        </p:nvSpPr>
        <p:spPr>
          <a:xfrm>
            <a:off x="4853158" y="412374"/>
            <a:ext cx="2485684" cy="523220"/>
          </a:xfrm>
          <a:prstGeom prst="rect">
            <a:avLst/>
          </a:prstGeom>
          <a:noFill/>
        </p:spPr>
        <p:txBody>
          <a:bodyPr wrap="square">
            <a:spAutoFit/>
          </a:bodyPr>
          <a:lstStyle/>
          <a:p>
            <a:pPr algn="ctr"/>
            <a:r>
              <a:rPr lang="en-ZA" sz="2800">
                <a:solidFill>
                  <a:srgbClr val="0C3C98"/>
                </a:solidFill>
                <a:latin typeface="Avenir Next LT Pro" panose="020B0504020202020204" pitchFamily="34" charset="0"/>
                <a:ea typeface="Roboto" pitchFamily="2" charset="0"/>
                <a:cs typeface="Helvetica" panose="020B0604020202020204" pitchFamily="34" charset="0"/>
              </a:rPr>
              <a:t>AGREEMENT</a:t>
            </a:r>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3" name="Picture 2" title="Inserting image...">
            <a:extLst>
              <a:ext uri="{FF2B5EF4-FFF2-40B4-BE49-F238E27FC236}">
                <a16:creationId xmlns:a16="http://schemas.microsoft.com/office/drawing/2014/main" id="{CF1AFEE9-0105-24DF-D3B0-B0ABE4DB9CA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17305" y="1048059"/>
            <a:ext cx="17969917" cy="11044251"/>
          </a:xfrm>
          <a:prstGeom prst="rect">
            <a:avLst/>
          </a:prstGeom>
          <a:ln>
            <a:solidFill>
              <a:schemeClr val="tx1"/>
            </a:solidFill>
          </a:ln>
        </p:spPr>
      </p:pic>
    </p:spTree>
    <p:extLst>
      <p:ext uri="{BB962C8B-B14F-4D97-AF65-F5344CB8AC3E}">
        <p14:creationId xmlns:p14="http://schemas.microsoft.com/office/powerpoint/2010/main" val="3768487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 name="Rectangle 3">
            <a:extLst>
              <a:ext uri="{FF2B5EF4-FFF2-40B4-BE49-F238E27FC236}">
                <a16:creationId xmlns:a16="http://schemas.microsoft.com/office/drawing/2014/main" id="{94A47B73-DA61-EA44-165B-B36970A67FE5}"/>
              </a:ext>
            </a:extLst>
          </p:cNvPr>
          <p:cNvSpPr/>
          <p:nvPr/>
        </p:nvSpPr>
        <p:spPr>
          <a:xfrm>
            <a:off x="618281" y="2963724"/>
            <a:ext cx="2739706" cy="1595532"/>
          </a:xfrm>
          <a:prstGeom prst="rect">
            <a:avLst/>
          </a:prstGeom>
          <a:gradFill flip="none" rotWithShape="1">
            <a:gsLst>
              <a:gs pos="0">
                <a:srgbClr val="5ADFC3"/>
              </a:gs>
              <a:gs pos="100000">
                <a:srgbClr val="45CBCA"/>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7">
            <a:extLst>
              <a:ext uri="{FF2B5EF4-FFF2-40B4-BE49-F238E27FC236}">
                <a16:creationId xmlns:a16="http://schemas.microsoft.com/office/drawing/2014/main" id="{D94E60E5-1739-08A8-09A1-3B96B36E4B1D}"/>
              </a:ext>
            </a:extLst>
          </p:cNvPr>
          <p:cNvSpPr/>
          <p:nvPr/>
        </p:nvSpPr>
        <p:spPr>
          <a:xfrm>
            <a:off x="3357987" y="2963724"/>
            <a:ext cx="2739706" cy="1595532"/>
          </a:xfrm>
          <a:prstGeom prst="rect">
            <a:avLst/>
          </a:prstGeom>
          <a:gradFill>
            <a:gsLst>
              <a:gs pos="0">
                <a:srgbClr val="45CBCA"/>
              </a:gs>
              <a:gs pos="100000">
                <a:srgbClr val="34B4D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Rectangle 26">
            <a:extLst>
              <a:ext uri="{FF2B5EF4-FFF2-40B4-BE49-F238E27FC236}">
                <a16:creationId xmlns:a16="http://schemas.microsoft.com/office/drawing/2014/main" id="{A3038C68-E14B-0F2D-8DF9-133ED97C1964}"/>
              </a:ext>
            </a:extLst>
          </p:cNvPr>
          <p:cNvSpPr/>
          <p:nvPr/>
        </p:nvSpPr>
        <p:spPr>
          <a:xfrm>
            <a:off x="6097693" y="2963724"/>
            <a:ext cx="2739706" cy="1595532"/>
          </a:xfrm>
          <a:prstGeom prst="rect">
            <a:avLst/>
          </a:prstGeom>
          <a:gradFill>
            <a:gsLst>
              <a:gs pos="0">
                <a:srgbClr val="34B4D1"/>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Freeform: Shape 53">
            <a:extLst>
              <a:ext uri="{FF2B5EF4-FFF2-40B4-BE49-F238E27FC236}">
                <a16:creationId xmlns:a16="http://schemas.microsoft.com/office/drawing/2014/main" id="{572DD093-0E77-90E5-7AC4-4CEB1A7A2656}"/>
              </a:ext>
            </a:extLst>
          </p:cNvPr>
          <p:cNvSpPr/>
          <p:nvPr/>
        </p:nvSpPr>
        <p:spPr>
          <a:xfrm>
            <a:off x="8837399" y="2963035"/>
            <a:ext cx="2736320" cy="1596910"/>
          </a:xfrm>
          <a:custGeom>
            <a:avLst/>
            <a:gdLst>
              <a:gd name="connsiteX0" fmla="*/ 1830600 w 2736320"/>
              <a:gd name="connsiteY0" fmla="*/ 0 h 1813004"/>
              <a:gd name="connsiteX1" fmla="*/ 2736320 w 2736320"/>
              <a:gd name="connsiteY1" fmla="*/ 906133 h 1813004"/>
              <a:gd name="connsiteX2" fmla="*/ 1923205 w 2736320"/>
              <a:gd name="connsiteY2" fmla="*/ 1807588 h 1813004"/>
              <a:gd name="connsiteX3" fmla="*/ 1853190 w 2736320"/>
              <a:gd name="connsiteY3" fmla="*/ 1811125 h 1813004"/>
              <a:gd name="connsiteX4" fmla="*/ 1853190 w 2736320"/>
              <a:gd name="connsiteY4" fmla="*/ 1813004 h 1813004"/>
              <a:gd name="connsiteX5" fmla="*/ 0 w 2736320"/>
              <a:gd name="connsiteY5" fmla="*/ 1813004 h 1813004"/>
              <a:gd name="connsiteX6" fmla="*/ 0 w 2736320"/>
              <a:gd name="connsiteY6" fmla="*/ 1564 h 1813004"/>
              <a:gd name="connsiteX7" fmla="*/ 1799641 w 2736320"/>
              <a:gd name="connsiteY7" fmla="*/ 1564 h 181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6320" h="1813004">
                <a:moveTo>
                  <a:pt x="1830600" y="0"/>
                </a:moveTo>
                <a:cubicBezTo>
                  <a:pt x="2330815" y="0"/>
                  <a:pt x="2736320" y="405690"/>
                  <a:pt x="2736320" y="906133"/>
                </a:cubicBezTo>
                <a:cubicBezTo>
                  <a:pt x="2736320" y="1375299"/>
                  <a:pt x="2379919" y="1761185"/>
                  <a:pt x="1923205" y="1807588"/>
                </a:cubicBezTo>
                <a:lnTo>
                  <a:pt x="1853190" y="1811125"/>
                </a:lnTo>
                <a:lnTo>
                  <a:pt x="1853190" y="1813004"/>
                </a:lnTo>
                <a:lnTo>
                  <a:pt x="0" y="1813004"/>
                </a:lnTo>
                <a:lnTo>
                  <a:pt x="0" y="1564"/>
                </a:lnTo>
                <a:lnTo>
                  <a:pt x="1799641" y="1564"/>
                </a:lnTo>
                <a:close/>
              </a:path>
            </a:pathLst>
          </a:custGeom>
          <a:gradFill>
            <a:gsLst>
              <a:gs pos="0">
                <a:srgbClr val="249FD8"/>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pic>
        <p:nvPicPr>
          <p:cNvPr id="48" name="Picture 47">
            <a:extLst>
              <a:ext uri="{FF2B5EF4-FFF2-40B4-BE49-F238E27FC236}">
                <a16:creationId xmlns:a16="http://schemas.microsoft.com/office/drawing/2014/main" id="{5848BE61-B876-E812-A7B6-9F44F20164D4}"/>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l="24738" t="12999" r="24738" b="22535"/>
          <a:stretch/>
        </p:blipFill>
        <p:spPr>
          <a:xfrm>
            <a:off x="2388556" y="3344280"/>
            <a:ext cx="653968" cy="834420"/>
          </a:xfrm>
          <a:prstGeom prst="rect">
            <a:avLst/>
          </a:prstGeom>
        </p:spPr>
      </p:pic>
      <p:pic>
        <p:nvPicPr>
          <p:cNvPr id="45" name="Picture 44">
            <a:extLst>
              <a:ext uri="{FF2B5EF4-FFF2-40B4-BE49-F238E27FC236}">
                <a16:creationId xmlns:a16="http://schemas.microsoft.com/office/drawing/2014/main" id="{016EE8BA-1E22-4F15-7C1A-66522279A614}"/>
              </a:ext>
            </a:extLst>
          </p:cNvPr>
          <p:cNvPicPr>
            <a:picLocks noChangeAspect="1"/>
          </p:cNvPicPr>
          <p:nvPr/>
        </p:nvPicPr>
        <p:blipFill rotWithShape="1">
          <a:blip r:embed="rId4"/>
          <a:srcRect l="6428" t="7404" r="41511"/>
          <a:stretch/>
        </p:blipFill>
        <p:spPr>
          <a:xfrm>
            <a:off x="7700575" y="3293828"/>
            <a:ext cx="935324" cy="935324"/>
          </a:xfrm>
          <a:prstGeom prst="ellipse">
            <a:avLst/>
          </a:prstGeom>
        </p:spPr>
      </p:pic>
      <p:pic>
        <p:nvPicPr>
          <p:cNvPr id="49" name="Picture 48">
            <a:extLst>
              <a:ext uri="{FF2B5EF4-FFF2-40B4-BE49-F238E27FC236}">
                <a16:creationId xmlns:a16="http://schemas.microsoft.com/office/drawing/2014/main" id="{C087AE11-D5FC-CD02-6ECC-17132876B05D}"/>
              </a:ext>
            </a:extLst>
          </p:cNvPr>
          <p:cNvPicPr>
            <a:picLocks noChangeAspect="1"/>
          </p:cNvPicPr>
          <p:nvPr/>
        </p:nvPicPr>
        <p:blipFill>
          <a:blip r:embed="rId5"/>
          <a:stretch>
            <a:fillRect/>
          </a:stretch>
        </p:blipFill>
        <p:spPr>
          <a:xfrm>
            <a:off x="7971777" y="3679964"/>
            <a:ext cx="764172" cy="620253"/>
          </a:xfrm>
          <a:prstGeom prst="rect">
            <a:avLst/>
          </a:prstGeom>
        </p:spPr>
      </p:pic>
      <p:pic>
        <p:nvPicPr>
          <p:cNvPr id="47" name="Picture 46" descr="A picture containing text, toy, doll, vector graphics&#10;&#10;Description automatically generated">
            <a:extLst>
              <a:ext uri="{FF2B5EF4-FFF2-40B4-BE49-F238E27FC236}">
                <a16:creationId xmlns:a16="http://schemas.microsoft.com/office/drawing/2014/main" id="{9A284B64-4794-D30B-7988-ECBB4D8B900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58867" y="3218504"/>
            <a:ext cx="1085972" cy="1085972"/>
          </a:xfrm>
          <a:prstGeom prst="rect">
            <a:avLst/>
          </a:prstGeom>
        </p:spPr>
      </p:pic>
      <p:sp>
        <p:nvSpPr>
          <p:cNvPr id="55" name="TextBox 54">
            <a:extLst>
              <a:ext uri="{FF2B5EF4-FFF2-40B4-BE49-F238E27FC236}">
                <a16:creationId xmlns:a16="http://schemas.microsoft.com/office/drawing/2014/main" id="{6D65558C-C8C9-9DAA-B01E-88C7E343953F}"/>
              </a:ext>
            </a:extLst>
          </p:cNvPr>
          <p:cNvSpPr txBox="1"/>
          <p:nvPr/>
        </p:nvSpPr>
        <p:spPr>
          <a:xfrm>
            <a:off x="653563" y="3607602"/>
            <a:ext cx="1464990" cy="307777"/>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AGREEMENT</a:t>
            </a:r>
            <a:endParaRPr lang="en-ZA" sz="1200">
              <a:solidFill>
                <a:schemeClr val="bg1"/>
              </a:solidFill>
            </a:endParaRPr>
          </a:p>
        </p:txBody>
      </p:sp>
      <p:sp>
        <p:nvSpPr>
          <p:cNvPr id="56" name="TextBox 55">
            <a:extLst>
              <a:ext uri="{FF2B5EF4-FFF2-40B4-BE49-F238E27FC236}">
                <a16:creationId xmlns:a16="http://schemas.microsoft.com/office/drawing/2014/main" id="{3DD2B55F-D33A-32CA-920A-05B6D651B5BA}"/>
              </a:ext>
            </a:extLst>
          </p:cNvPr>
          <p:cNvSpPr txBox="1"/>
          <p:nvPr/>
        </p:nvSpPr>
        <p:spPr>
          <a:xfrm>
            <a:off x="3375445" y="3392158"/>
            <a:ext cx="1464990" cy="738664"/>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CAD SCHEMATICS BLOCKCHAIN</a:t>
            </a:r>
            <a:endParaRPr lang="en-ZA" sz="1400">
              <a:solidFill>
                <a:schemeClr val="bg1"/>
              </a:solidFill>
            </a:endParaRPr>
          </a:p>
        </p:txBody>
      </p:sp>
      <p:sp>
        <p:nvSpPr>
          <p:cNvPr id="57" name="TextBox 56">
            <a:extLst>
              <a:ext uri="{FF2B5EF4-FFF2-40B4-BE49-F238E27FC236}">
                <a16:creationId xmlns:a16="http://schemas.microsoft.com/office/drawing/2014/main" id="{2C1611C2-DD5C-C711-AD3D-F7F1595AED5E}"/>
              </a:ext>
            </a:extLst>
          </p:cNvPr>
          <p:cNvSpPr txBox="1"/>
          <p:nvPr/>
        </p:nvSpPr>
        <p:spPr>
          <a:xfrm>
            <a:off x="609430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DESIGN ENGINEERING</a:t>
            </a:r>
            <a:endParaRPr lang="en-ZA" sz="1400">
              <a:solidFill>
                <a:schemeClr val="bg1"/>
              </a:solidFill>
            </a:endParaRPr>
          </a:p>
        </p:txBody>
      </p:sp>
      <p:sp>
        <p:nvSpPr>
          <p:cNvPr id="58" name="TextBox 57">
            <a:extLst>
              <a:ext uri="{FF2B5EF4-FFF2-40B4-BE49-F238E27FC236}">
                <a16:creationId xmlns:a16="http://schemas.microsoft.com/office/drawing/2014/main" id="{2E8FD57D-5FA4-ADAA-3536-E291851D2B57}"/>
              </a:ext>
            </a:extLst>
          </p:cNvPr>
          <p:cNvSpPr txBox="1"/>
          <p:nvPr/>
        </p:nvSpPr>
        <p:spPr>
          <a:xfrm>
            <a:off x="872071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QUALITY ASSURANCE</a:t>
            </a:r>
            <a:endParaRPr lang="en-ZA" sz="1400">
              <a:solidFill>
                <a:schemeClr val="bg1"/>
              </a:solidFill>
            </a:endParaRPr>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6" name="Picture 45">
            <a:extLst>
              <a:ext uri="{FF2B5EF4-FFF2-40B4-BE49-F238E27FC236}">
                <a16:creationId xmlns:a16="http://schemas.microsoft.com/office/drawing/2014/main" id="{51061C46-A096-77FA-1126-68BD532E2FB8}"/>
              </a:ext>
            </a:extLst>
          </p:cNvPr>
          <p:cNvPicPr>
            <a:picLocks noChangeAspect="1"/>
          </p:cNvPicPr>
          <p:nvPr/>
        </p:nvPicPr>
        <p:blipFill rotWithShape="1">
          <a:blip r:embed="rId7">
            <a:extLst>
              <a:ext uri="{28A0092B-C50C-407E-A947-70E740481C1C}">
                <a14:useLocalDpi xmlns:a14="http://schemas.microsoft.com/office/drawing/2010/main" val="0"/>
              </a:ext>
            </a:extLst>
          </a:blip>
          <a:srcRect l="11294" r="8667"/>
          <a:stretch/>
        </p:blipFill>
        <p:spPr>
          <a:xfrm flipH="1">
            <a:off x="4897977" y="3227513"/>
            <a:ext cx="1091784" cy="1067954"/>
          </a:xfrm>
          <a:prstGeom prst="rect">
            <a:avLst/>
          </a:prstGeom>
          <a:effectLst/>
        </p:spPr>
      </p:pic>
    </p:spTree>
    <p:extLst>
      <p:ext uri="{BB962C8B-B14F-4D97-AF65-F5344CB8AC3E}">
        <p14:creationId xmlns:p14="http://schemas.microsoft.com/office/powerpoint/2010/main" val="199357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400">
        <p159:morph option="byObject"/>
      </p:transition>
    </mc:Choice>
    <mc:Fallback xmlns="">
      <p:transition spd="slow" advTm="4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Oval 2">
            <a:extLst>
              <a:ext uri="{FF2B5EF4-FFF2-40B4-BE49-F238E27FC236}">
                <a16:creationId xmlns:a16="http://schemas.microsoft.com/office/drawing/2014/main" id="{031559BA-7415-0905-B760-7A574C345305}"/>
              </a:ext>
            </a:extLst>
          </p:cNvPr>
          <p:cNvSpPr/>
          <p:nvPr/>
        </p:nvSpPr>
        <p:spPr>
          <a:xfrm>
            <a:off x="9576735" y="217896"/>
            <a:ext cx="1667906" cy="16679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 name="Picture 3">
            <a:extLst>
              <a:ext uri="{FF2B5EF4-FFF2-40B4-BE49-F238E27FC236}">
                <a16:creationId xmlns:a16="http://schemas.microsoft.com/office/drawing/2014/main" id="{1B30BF98-DD91-10FA-61A4-3EFC4AE0CC7F}"/>
              </a:ext>
            </a:extLst>
          </p:cNvPr>
          <p:cNvPicPr>
            <a:picLocks noChangeAspect="1"/>
          </p:cNvPicPr>
          <p:nvPr/>
        </p:nvPicPr>
        <p:blipFill rotWithShape="1">
          <a:blip r:embed="rId2">
            <a:extLst>
              <a:ext uri="{28A0092B-C50C-407E-A947-70E740481C1C}">
                <a14:useLocalDpi xmlns:a14="http://schemas.microsoft.com/office/drawing/2010/main" val="0"/>
              </a:ext>
            </a:extLst>
          </a:blip>
          <a:srcRect l="11294" r="8667"/>
          <a:stretch/>
        </p:blipFill>
        <p:spPr>
          <a:xfrm flipH="1">
            <a:off x="9654922" y="312579"/>
            <a:ext cx="1511531" cy="1478539"/>
          </a:xfrm>
          <a:prstGeom prst="rect">
            <a:avLst/>
          </a:prstGeom>
          <a:effectLst/>
        </p:spPr>
      </p:pic>
      <p:sp>
        <p:nvSpPr>
          <p:cNvPr id="2" name="TextBox 1">
            <a:extLst>
              <a:ext uri="{FF2B5EF4-FFF2-40B4-BE49-F238E27FC236}">
                <a16:creationId xmlns:a16="http://schemas.microsoft.com/office/drawing/2014/main" id="{1B1FA850-04F6-B024-8B32-223B403CA8CA}"/>
              </a:ext>
            </a:extLst>
          </p:cNvPr>
          <p:cNvSpPr txBox="1"/>
          <p:nvPr/>
        </p:nvSpPr>
        <p:spPr>
          <a:xfrm>
            <a:off x="4023215" y="412374"/>
            <a:ext cx="4128520" cy="892552"/>
          </a:xfrm>
          <a:prstGeom prst="rect">
            <a:avLst/>
          </a:prstGeom>
          <a:noFill/>
        </p:spPr>
        <p:txBody>
          <a:bodyPr wrap="square">
            <a:spAutoFit/>
          </a:bodyPr>
          <a:lstStyle/>
          <a:p>
            <a:pPr algn="ctr"/>
            <a:r>
              <a:rPr lang="en-ZA" sz="2800">
                <a:solidFill>
                  <a:srgbClr val="0C3C98"/>
                </a:solidFill>
                <a:latin typeface="Avenir Next LT Pro" panose="020B0504020202020204" pitchFamily="34" charset="0"/>
                <a:ea typeface="Roboto" pitchFamily="2" charset="0"/>
                <a:cs typeface="Helvetica" panose="020B0604020202020204" pitchFamily="34" charset="0"/>
              </a:rPr>
              <a:t>CAD SCHEMATICS </a:t>
            </a:r>
            <a:r>
              <a:rPr lang="en-ZA" sz="2400">
                <a:solidFill>
                  <a:srgbClr val="56BAF0"/>
                </a:solidFill>
                <a:latin typeface="Avenir Next LT Pro" panose="020B0504020202020204" pitchFamily="34" charset="0"/>
                <a:ea typeface="Roboto" pitchFamily="2" charset="0"/>
                <a:cs typeface="Helvetica" panose="020B0604020202020204" pitchFamily="34" charset="0"/>
              </a:rPr>
              <a:t>BLOCKCHAIN</a:t>
            </a:r>
            <a:endParaRPr lang="en-ZA" sz="2800">
              <a:solidFill>
                <a:srgbClr val="56BAF0"/>
              </a:solidFill>
              <a:latin typeface="Avenir Next LT Pro" panose="020B0504020202020204" pitchFamily="34" charset="0"/>
              <a:ea typeface="Roboto" pitchFamily="2" charset="0"/>
              <a:cs typeface="Helvetica" panose="020B0604020202020204" pitchFamily="34" charset="0"/>
            </a:endParaRPr>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 name="TextBox 13">
            <a:extLst>
              <a:ext uri="{FF2B5EF4-FFF2-40B4-BE49-F238E27FC236}">
                <a16:creationId xmlns:a16="http://schemas.microsoft.com/office/drawing/2014/main" id="{6B6B20F0-E415-785F-EACD-71A437F615A8}"/>
              </a:ext>
            </a:extLst>
          </p:cNvPr>
          <p:cNvSpPr txBox="1"/>
          <p:nvPr/>
        </p:nvSpPr>
        <p:spPr>
          <a:xfrm>
            <a:off x="537186" y="574860"/>
            <a:ext cx="2434267" cy="1569660"/>
          </a:xfrm>
          <a:prstGeom prst="rect">
            <a:avLst/>
          </a:prstGeom>
          <a:solidFill>
            <a:schemeClr val="accent3">
              <a:lumMod val="20000"/>
              <a:lumOff val="8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ZA" sz="1600" dirty="0">
                <a:latin typeface="Avenir Next LT Pro"/>
                <a:cs typeface="Calibri"/>
              </a:rPr>
              <a:t>Decentralized system with the Ethereum blockchain, Smart Contract and Interplanetary File System (IPFS).</a:t>
            </a:r>
            <a:endParaRPr lang="en-US" sz="1600" dirty="0">
              <a:latin typeface="Avenir Next LT Pro"/>
            </a:endParaRPr>
          </a:p>
        </p:txBody>
      </p:sp>
      <p:pic>
        <p:nvPicPr>
          <p:cNvPr id="16" name="Picture 16" descr="Graphical user interface&#10;&#10;Description automatically generated">
            <a:extLst>
              <a:ext uri="{FF2B5EF4-FFF2-40B4-BE49-F238E27FC236}">
                <a16:creationId xmlns:a16="http://schemas.microsoft.com/office/drawing/2014/main" id="{AA42F3B4-A7AD-9525-6505-003A9801F6DB}"/>
              </a:ext>
            </a:extLst>
          </p:cNvPr>
          <p:cNvPicPr>
            <a:picLocks noChangeAspect="1"/>
          </p:cNvPicPr>
          <p:nvPr/>
        </p:nvPicPr>
        <p:blipFill>
          <a:blip r:embed="rId3"/>
          <a:stretch>
            <a:fillRect/>
          </a:stretch>
        </p:blipFill>
        <p:spPr>
          <a:xfrm>
            <a:off x="1414246" y="1947618"/>
            <a:ext cx="9363508" cy="3678481"/>
          </a:xfrm>
          <a:prstGeom prst="rect">
            <a:avLst/>
          </a:prstGeom>
        </p:spPr>
      </p:pic>
      <p:pic>
        <p:nvPicPr>
          <p:cNvPr id="13" name="Picture 13">
            <a:extLst>
              <a:ext uri="{FF2B5EF4-FFF2-40B4-BE49-F238E27FC236}">
                <a16:creationId xmlns:a16="http://schemas.microsoft.com/office/drawing/2014/main" id="{A1F31BEE-E4A0-EFAA-3176-44E9F7A83E9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40741" y1="35556" x2="34815" y2="47407"/>
                        <a14:foregroundMark x1="54074" y1="71852" x2="54815" y2="79259"/>
                        <a14:foregroundMark x1="50370" y1="89630" x2="50370" y2="89630"/>
                        <a14:foregroundMark x1="23704" y1="21481" x2="23704" y2="21481"/>
                        <a14:foregroundMark x1="34815" y1="13333" x2="34815" y2="13333"/>
                        <a14:foregroundMark x1="49630" y1="13333" x2="49630" y2="13333"/>
                        <a14:foregroundMark x1="63704" y1="15556" x2="63704" y2="15556"/>
                        <a14:foregroundMark x1="75556" y1="20741" x2="75556" y2="20741"/>
                        <a14:foregroundMark x1="79259" y1="32593" x2="79259" y2="32593"/>
                        <a14:foregroundMark x1="78519" y1="45185" x2="78519" y2="45185"/>
                        <a14:foregroundMark x1="74815" y1="54074" x2="74815" y2="54074"/>
                        <a14:foregroundMark x1="19259" y1="32593" x2="19259" y2="32593"/>
                        <a14:foregroundMark x1="20000" y1="44444" x2="20000" y2="44444"/>
                        <a14:foregroundMark x1="23704" y1="54815" x2="23704" y2="54815"/>
                        <a14:foregroundMark x1="68889" y1="60000" x2="68889" y2="60000"/>
                        <a14:foregroundMark x1="30370" y1="60741" x2="30370" y2="60741"/>
                      </a14:backgroundRemoval>
                    </a14:imgEffect>
                  </a14:imgLayer>
                </a14:imgProps>
              </a:ext>
            </a:extLst>
          </a:blip>
          <a:stretch>
            <a:fillRect/>
          </a:stretch>
        </p:blipFill>
        <p:spPr>
          <a:xfrm rot="20904953">
            <a:off x="74361" y="76670"/>
            <a:ext cx="847464" cy="826588"/>
          </a:xfrm>
          <a:prstGeom prst="rect">
            <a:avLst/>
          </a:prstGeom>
        </p:spPr>
      </p:pic>
    </p:spTree>
    <p:extLst>
      <p:ext uri="{BB962C8B-B14F-4D97-AF65-F5344CB8AC3E}">
        <p14:creationId xmlns:p14="http://schemas.microsoft.com/office/powerpoint/2010/main" val="1749683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 name="Rectangle 3">
            <a:extLst>
              <a:ext uri="{FF2B5EF4-FFF2-40B4-BE49-F238E27FC236}">
                <a16:creationId xmlns:a16="http://schemas.microsoft.com/office/drawing/2014/main" id="{94A47B73-DA61-EA44-165B-B36970A67FE5}"/>
              </a:ext>
            </a:extLst>
          </p:cNvPr>
          <p:cNvSpPr/>
          <p:nvPr/>
        </p:nvSpPr>
        <p:spPr>
          <a:xfrm>
            <a:off x="618281" y="2963724"/>
            <a:ext cx="2739706" cy="1595532"/>
          </a:xfrm>
          <a:prstGeom prst="rect">
            <a:avLst/>
          </a:prstGeom>
          <a:gradFill flip="none" rotWithShape="1">
            <a:gsLst>
              <a:gs pos="0">
                <a:srgbClr val="5ADFC3"/>
              </a:gs>
              <a:gs pos="100000">
                <a:srgbClr val="45CBCA"/>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7">
            <a:extLst>
              <a:ext uri="{FF2B5EF4-FFF2-40B4-BE49-F238E27FC236}">
                <a16:creationId xmlns:a16="http://schemas.microsoft.com/office/drawing/2014/main" id="{D94E60E5-1739-08A8-09A1-3B96B36E4B1D}"/>
              </a:ext>
            </a:extLst>
          </p:cNvPr>
          <p:cNvSpPr/>
          <p:nvPr/>
        </p:nvSpPr>
        <p:spPr>
          <a:xfrm>
            <a:off x="3357987" y="2963724"/>
            <a:ext cx="2739706" cy="1595532"/>
          </a:xfrm>
          <a:prstGeom prst="rect">
            <a:avLst/>
          </a:prstGeom>
          <a:gradFill>
            <a:gsLst>
              <a:gs pos="0">
                <a:srgbClr val="45CBCA"/>
              </a:gs>
              <a:gs pos="100000">
                <a:srgbClr val="34B4D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Rectangle 26">
            <a:extLst>
              <a:ext uri="{FF2B5EF4-FFF2-40B4-BE49-F238E27FC236}">
                <a16:creationId xmlns:a16="http://schemas.microsoft.com/office/drawing/2014/main" id="{A3038C68-E14B-0F2D-8DF9-133ED97C1964}"/>
              </a:ext>
            </a:extLst>
          </p:cNvPr>
          <p:cNvSpPr/>
          <p:nvPr/>
        </p:nvSpPr>
        <p:spPr>
          <a:xfrm>
            <a:off x="6097693" y="2963724"/>
            <a:ext cx="2739706" cy="1595532"/>
          </a:xfrm>
          <a:prstGeom prst="rect">
            <a:avLst/>
          </a:prstGeom>
          <a:gradFill>
            <a:gsLst>
              <a:gs pos="0">
                <a:srgbClr val="34B4D1"/>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Freeform: Shape 53">
            <a:extLst>
              <a:ext uri="{FF2B5EF4-FFF2-40B4-BE49-F238E27FC236}">
                <a16:creationId xmlns:a16="http://schemas.microsoft.com/office/drawing/2014/main" id="{572DD093-0E77-90E5-7AC4-4CEB1A7A2656}"/>
              </a:ext>
            </a:extLst>
          </p:cNvPr>
          <p:cNvSpPr/>
          <p:nvPr/>
        </p:nvSpPr>
        <p:spPr>
          <a:xfrm>
            <a:off x="8837399" y="2963035"/>
            <a:ext cx="2736320" cy="1596910"/>
          </a:xfrm>
          <a:custGeom>
            <a:avLst/>
            <a:gdLst>
              <a:gd name="connsiteX0" fmla="*/ 1830600 w 2736320"/>
              <a:gd name="connsiteY0" fmla="*/ 0 h 1813004"/>
              <a:gd name="connsiteX1" fmla="*/ 2736320 w 2736320"/>
              <a:gd name="connsiteY1" fmla="*/ 906133 h 1813004"/>
              <a:gd name="connsiteX2" fmla="*/ 1923205 w 2736320"/>
              <a:gd name="connsiteY2" fmla="*/ 1807588 h 1813004"/>
              <a:gd name="connsiteX3" fmla="*/ 1853190 w 2736320"/>
              <a:gd name="connsiteY3" fmla="*/ 1811125 h 1813004"/>
              <a:gd name="connsiteX4" fmla="*/ 1853190 w 2736320"/>
              <a:gd name="connsiteY4" fmla="*/ 1813004 h 1813004"/>
              <a:gd name="connsiteX5" fmla="*/ 0 w 2736320"/>
              <a:gd name="connsiteY5" fmla="*/ 1813004 h 1813004"/>
              <a:gd name="connsiteX6" fmla="*/ 0 w 2736320"/>
              <a:gd name="connsiteY6" fmla="*/ 1564 h 1813004"/>
              <a:gd name="connsiteX7" fmla="*/ 1799641 w 2736320"/>
              <a:gd name="connsiteY7" fmla="*/ 1564 h 181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6320" h="1813004">
                <a:moveTo>
                  <a:pt x="1830600" y="0"/>
                </a:moveTo>
                <a:cubicBezTo>
                  <a:pt x="2330815" y="0"/>
                  <a:pt x="2736320" y="405690"/>
                  <a:pt x="2736320" y="906133"/>
                </a:cubicBezTo>
                <a:cubicBezTo>
                  <a:pt x="2736320" y="1375299"/>
                  <a:pt x="2379919" y="1761185"/>
                  <a:pt x="1923205" y="1807588"/>
                </a:cubicBezTo>
                <a:lnTo>
                  <a:pt x="1853190" y="1811125"/>
                </a:lnTo>
                <a:lnTo>
                  <a:pt x="1853190" y="1813004"/>
                </a:lnTo>
                <a:lnTo>
                  <a:pt x="0" y="1813004"/>
                </a:lnTo>
                <a:lnTo>
                  <a:pt x="0" y="1564"/>
                </a:lnTo>
                <a:lnTo>
                  <a:pt x="1799641" y="1564"/>
                </a:lnTo>
                <a:close/>
              </a:path>
            </a:pathLst>
          </a:custGeom>
          <a:gradFill>
            <a:gsLst>
              <a:gs pos="0">
                <a:srgbClr val="249FD8"/>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pic>
        <p:nvPicPr>
          <p:cNvPr id="48" name="Picture 47">
            <a:extLst>
              <a:ext uri="{FF2B5EF4-FFF2-40B4-BE49-F238E27FC236}">
                <a16:creationId xmlns:a16="http://schemas.microsoft.com/office/drawing/2014/main" id="{5848BE61-B876-E812-A7B6-9F44F20164D4}"/>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l="24738" t="12999" r="24738" b="22535"/>
          <a:stretch/>
        </p:blipFill>
        <p:spPr>
          <a:xfrm>
            <a:off x="2388556" y="3344280"/>
            <a:ext cx="653968" cy="834420"/>
          </a:xfrm>
          <a:prstGeom prst="rect">
            <a:avLst/>
          </a:prstGeom>
        </p:spPr>
      </p:pic>
      <p:pic>
        <p:nvPicPr>
          <p:cNvPr id="45" name="Picture 44">
            <a:extLst>
              <a:ext uri="{FF2B5EF4-FFF2-40B4-BE49-F238E27FC236}">
                <a16:creationId xmlns:a16="http://schemas.microsoft.com/office/drawing/2014/main" id="{016EE8BA-1E22-4F15-7C1A-66522279A614}"/>
              </a:ext>
            </a:extLst>
          </p:cNvPr>
          <p:cNvPicPr>
            <a:picLocks noChangeAspect="1"/>
          </p:cNvPicPr>
          <p:nvPr/>
        </p:nvPicPr>
        <p:blipFill rotWithShape="1">
          <a:blip r:embed="rId4"/>
          <a:srcRect l="6428" t="7404" r="41511"/>
          <a:stretch/>
        </p:blipFill>
        <p:spPr>
          <a:xfrm>
            <a:off x="7700575" y="3293828"/>
            <a:ext cx="935324" cy="935324"/>
          </a:xfrm>
          <a:prstGeom prst="ellipse">
            <a:avLst/>
          </a:prstGeom>
        </p:spPr>
      </p:pic>
      <p:pic>
        <p:nvPicPr>
          <p:cNvPr id="49" name="Picture 48">
            <a:extLst>
              <a:ext uri="{FF2B5EF4-FFF2-40B4-BE49-F238E27FC236}">
                <a16:creationId xmlns:a16="http://schemas.microsoft.com/office/drawing/2014/main" id="{C087AE11-D5FC-CD02-6ECC-17132876B05D}"/>
              </a:ext>
            </a:extLst>
          </p:cNvPr>
          <p:cNvPicPr>
            <a:picLocks noChangeAspect="1"/>
          </p:cNvPicPr>
          <p:nvPr/>
        </p:nvPicPr>
        <p:blipFill>
          <a:blip r:embed="rId5"/>
          <a:stretch>
            <a:fillRect/>
          </a:stretch>
        </p:blipFill>
        <p:spPr>
          <a:xfrm>
            <a:off x="7971777" y="3679964"/>
            <a:ext cx="764172" cy="620253"/>
          </a:xfrm>
          <a:prstGeom prst="rect">
            <a:avLst/>
          </a:prstGeom>
        </p:spPr>
      </p:pic>
      <p:pic>
        <p:nvPicPr>
          <p:cNvPr id="47" name="Picture 46" descr="A picture containing text, toy, doll, vector graphics&#10;&#10;Description automatically generated">
            <a:extLst>
              <a:ext uri="{FF2B5EF4-FFF2-40B4-BE49-F238E27FC236}">
                <a16:creationId xmlns:a16="http://schemas.microsoft.com/office/drawing/2014/main" id="{9A284B64-4794-D30B-7988-ECBB4D8B900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58867" y="3218504"/>
            <a:ext cx="1085972" cy="1085972"/>
          </a:xfrm>
          <a:prstGeom prst="rect">
            <a:avLst/>
          </a:prstGeom>
        </p:spPr>
      </p:pic>
      <p:sp>
        <p:nvSpPr>
          <p:cNvPr id="55" name="TextBox 54">
            <a:extLst>
              <a:ext uri="{FF2B5EF4-FFF2-40B4-BE49-F238E27FC236}">
                <a16:creationId xmlns:a16="http://schemas.microsoft.com/office/drawing/2014/main" id="{6D65558C-C8C9-9DAA-B01E-88C7E343953F}"/>
              </a:ext>
            </a:extLst>
          </p:cNvPr>
          <p:cNvSpPr txBox="1"/>
          <p:nvPr/>
        </p:nvSpPr>
        <p:spPr>
          <a:xfrm>
            <a:off x="653563" y="3607602"/>
            <a:ext cx="1464990" cy="307777"/>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AGREEMENT</a:t>
            </a:r>
            <a:endParaRPr lang="en-ZA" sz="1200">
              <a:solidFill>
                <a:schemeClr val="bg1"/>
              </a:solidFill>
            </a:endParaRPr>
          </a:p>
        </p:txBody>
      </p:sp>
      <p:sp>
        <p:nvSpPr>
          <p:cNvPr id="56" name="TextBox 55">
            <a:extLst>
              <a:ext uri="{FF2B5EF4-FFF2-40B4-BE49-F238E27FC236}">
                <a16:creationId xmlns:a16="http://schemas.microsoft.com/office/drawing/2014/main" id="{3DD2B55F-D33A-32CA-920A-05B6D651B5BA}"/>
              </a:ext>
            </a:extLst>
          </p:cNvPr>
          <p:cNvSpPr txBox="1"/>
          <p:nvPr/>
        </p:nvSpPr>
        <p:spPr>
          <a:xfrm>
            <a:off x="3375445" y="3392158"/>
            <a:ext cx="1464990" cy="738664"/>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CAD SCHEMATICS BLOCKCHAIN</a:t>
            </a:r>
            <a:endParaRPr lang="en-ZA" sz="1400">
              <a:solidFill>
                <a:schemeClr val="bg1"/>
              </a:solidFill>
            </a:endParaRPr>
          </a:p>
        </p:txBody>
      </p:sp>
      <p:sp>
        <p:nvSpPr>
          <p:cNvPr id="57" name="TextBox 56">
            <a:extLst>
              <a:ext uri="{FF2B5EF4-FFF2-40B4-BE49-F238E27FC236}">
                <a16:creationId xmlns:a16="http://schemas.microsoft.com/office/drawing/2014/main" id="{2C1611C2-DD5C-C711-AD3D-F7F1595AED5E}"/>
              </a:ext>
            </a:extLst>
          </p:cNvPr>
          <p:cNvSpPr txBox="1"/>
          <p:nvPr/>
        </p:nvSpPr>
        <p:spPr>
          <a:xfrm>
            <a:off x="609430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DESIGN ENGINEERING</a:t>
            </a:r>
            <a:endParaRPr lang="en-ZA" sz="1400">
              <a:solidFill>
                <a:schemeClr val="bg1"/>
              </a:solidFill>
            </a:endParaRPr>
          </a:p>
        </p:txBody>
      </p:sp>
      <p:sp>
        <p:nvSpPr>
          <p:cNvPr id="58" name="TextBox 57">
            <a:extLst>
              <a:ext uri="{FF2B5EF4-FFF2-40B4-BE49-F238E27FC236}">
                <a16:creationId xmlns:a16="http://schemas.microsoft.com/office/drawing/2014/main" id="{2E8FD57D-5FA4-ADAA-3536-E291851D2B57}"/>
              </a:ext>
            </a:extLst>
          </p:cNvPr>
          <p:cNvSpPr txBox="1"/>
          <p:nvPr/>
        </p:nvSpPr>
        <p:spPr>
          <a:xfrm>
            <a:off x="872071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QUALITY ASSURANCE</a:t>
            </a:r>
            <a:endParaRPr lang="en-ZA" sz="1400">
              <a:solidFill>
                <a:schemeClr val="bg1"/>
              </a:solidFill>
            </a:endParaRPr>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6" name="Picture 45">
            <a:extLst>
              <a:ext uri="{FF2B5EF4-FFF2-40B4-BE49-F238E27FC236}">
                <a16:creationId xmlns:a16="http://schemas.microsoft.com/office/drawing/2014/main" id="{51061C46-A096-77FA-1126-68BD532E2FB8}"/>
              </a:ext>
            </a:extLst>
          </p:cNvPr>
          <p:cNvPicPr>
            <a:picLocks noChangeAspect="1"/>
          </p:cNvPicPr>
          <p:nvPr/>
        </p:nvPicPr>
        <p:blipFill rotWithShape="1">
          <a:blip r:embed="rId7">
            <a:extLst>
              <a:ext uri="{28A0092B-C50C-407E-A947-70E740481C1C}">
                <a14:useLocalDpi xmlns:a14="http://schemas.microsoft.com/office/drawing/2010/main" val="0"/>
              </a:ext>
            </a:extLst>
          </a:blip>
          <a:srcRect l="11294" r="8667"/>
          <a:stretch/>
        </p:blipFill>
        <p:spPr>
          <a:xfrm flipH="1">
            <a:off x="4897977" y="3227513"/>
            <a:ext cx="1091784" cy="1067954"/>
          </a:xfrm>
          <a:prstGeom prst="rect">
            <a:avLst/>
          </a:prstGeom>
          <a:effectLst/>
        </p:spPr>
      </p:pic>
    </p:spTree>
    <p:extLst>
      <p:ext uri="{BB962C8B-B14F-4D97-AF65-F5344CB8AC3E}">
        <p14:creationId xmlns:p14="http://schemas.microsoft.com/office/powerpoint/2010/main" val="783476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400">
        <p159:morph option="byObject"/>
      </p:transition>
    </mc:Choice>
    <mc:Fallback xmlns="">
      <p:transition spd="slow" advTm="4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TextBox 4">
            <a:extLst>
              <a:ext uri="{FF2B5EF4-FFF2-40B4-BE49-F238E27FC236}">
                <a16:creationId xmlns:a16="http://schemas.microsoft.com/office/drawing/2014/main" id="{0F902D19-2BB4-016B-17AF-94CD533B8467}"/>
              </a:ext>
            </a:extLst>
          </p:cNvPr>
          <p:cNvSpPr txBox="1"/>
          <p:nvPr/>
        </p:nvSpPr>
        <p:spPr>
          <a:xfrm>
            <a:off x="4062850" y="425982"/>
            <a:ext cx="4066300" cy="523220"/>
          </a:xfrm>
          <a:prstGeom prst="rect">
            <a:avLst/>
          </a:prstGeom>
          <a:noFill/>
        </p:spPr>
        <p:txBody>
          <a:bodyPr wrap="square">
            <a:spAutoFit/>
          </a:bodyPr>
          <a:lstStyle/>
          <a:p>
            <a:pPr algn="ctr"/>
            <a:r>
              <a:rPr lang="en-ZA" sz="2800">
                <a:solidFill>
                  <a:srgbClr val="0C3C98"/>
                </a:solidFill>
                <a:latin typeface="Avenir Next LT Pro" panose="020B0504020202020204" pitchFamily="34" charset="0"/>
                <a:ea typeface="Roboto" pitchFamily="2" charset="0"/>
                <a:cs typeface="Helvetica" panose="020B0604020202020204" pitchFamily="34" charset="0"/>
              </a:rPr>
              <a:t>DESIGN ENGINEERING</a:t>
            </a:r>
          </a:p>
        </p:txBody>
      </p:sp>
      <p:sp>
        <p:nvSpPr>
          <p:cNvPr id="7" name="Oval 6">
            <a:extLst>
              <a:ext uri="{FF2B5EF4-FFF2-40B4-BE49-F238E27FC236}">
                <a16:creationId xmlns:a16="http://schemas.microsoft.com/office/drawing/2014/main" id="{4B57133E-4694-D85C-E9AF-22B86A3E9A57}"/>
              </a:ext>
            </a:extLst>
          </p:cNvPr>
          <p:cNvSpPr/>
          <p:nvPr/>
        </p:nvSpPr>
        <p:spPr>
          <a:xfrm>
            <a:off x="9576735" y="223117"/>
            <a:ext cx="1667906" cy="16679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8" name="Picture 7">
            <a:extLst>
              <a:ext uri="{FF2B5EF4-FFF2-40B4-BE49-F238E27FC236}">
                <a16:creationId xmlns:a16="http://schemas.microsoft.com/office/drawing/2014/main" id="{66467610-018D-A121-3106-2B2A0A62A383}"/>
              </a:ext>
            </a:extLst>
          </p:cNvPr>
          <p:cNvPicPr>
            <a:picLocks noChangeAspect="1"/>
          </p:cNvPicPr>
          <p:nvPr/>
        </p:nvPicPr>
        <p:blipFill rotWithShape="1">
          <a:blip r:embed="rId2"/>
          <a:srcRect l="6428" t="7404" r="41511"/>
          <a:stretch/>
        </p:blipFill>
        <p:spPr>
          <a:xfrm>
            <a:off x="9766541" y="406299"/>
            <a:ext cx="1294918" cy="1294918"/>
          </a:xfrm>
          <a:prstGeom prst="ellipse">
            <a:avLst/>
          </a:prstGeom>
        </p:spPr>
      </p:pic>
      <p:pic>
        <p:nvPicPr>
          <p:cNvPr id="9" name="Picture 8">
            <a:extLst>
              <a:ext uri="{FF2B5EF4-FFF2-40B4-BE49-F238E27FC236}">
                <a16:creationId xmlns:a16="http://schemas.microsoft.com/office/drawing/2014/main" id="{83B838DF-29A7-28F2-6096-15FD4CE2DB2A}"/>
              </a:ext>
            </a:extLst>
          </p:cNvPr>
          <p:cNvPicPr>
            <a:picLocks noChangeAspect="1"/>
          </p:cNvPicPr>
          <p:nvPr/>
        </p:nvPicPr>
        <p:blipFill>
          <a:blip r:embed="rId3"/>
          <a:stretch>
            <a:fillRect/>
          </a:stretch>
        </p:blipFill>
        <p:spPr>
          <a:xfrm>
            <a:off x="10072747" y="849129"/>
            <a:ext cx="1057966" cy="858714"/>
          </a:xfrm>
          <a:prstGeom prst="rect">
            <a:avLst/>
          </a:prstGeom>
        </p:spPr>
      </p:pic>
      <p:pic>
        <p:nvPicPr>
          <p:cNvPr id="3" name="Picture 2" descr="A picture containing text, screenshot, font, design&#10;&#10;Description automatically generated">
            <a:extLst>
              <a:ext uri="{FF2B5EF4-FFF2-40B4-BE49-F238E27FC236}">
                <a16:creationId xmlns:a16="http://schemas.microsoft.com/office/drawing/2014/main" id="{59F3DCAB-16D0-E3B3-ACBD-2653888453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87221" y="1053758"/>
            <a:ext cx="4064514" cy="5752598"/>
          </a:xfrm>
          <a:prstGeom prst="rect">
            <a:avLst/>
          </a:prstGeom>
        </p:spPr>
      </p:pic>
    </p:spTree>
    <p:extLst>
      <p:ext uri="{BB962C8B-B14F-4D97-AF65-F5344CB8AC3E}">
        <p14:creationId xmlns:p14="http://schemas.microsoft.com/office/powerpoint/2010/main" val="174626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nodeType="clickEffect">
                                  <p:stCondLst>
                                    <p:cond delay="0"/>
                                  </p:stCondLst>
                                  <p:childTnLst>
                                    <p:animMotion origin="layout" path="M -3.125E-6 3.33333E-6 L 0.16485 -0.07292 " pathEditMode="relative" rAng="0" ptsTypes="AA">
                                      <p:cBhvr>
                                        <p:cTn id="11" dur="1000" fill="hold"/>
                                        <p:tgtEl>
                                          <p:spTgt spid="3"/>
                                        </p:tgtEl>
                                        <p:attrNameLst>
                                          <p:attrName>ppt_x</p:attrName>
                                          <p:attrName>ppt_y</p:attrName>
                                        </p:attrNameLst>
                                      </p:cBhvr>
                                      <p:rCtr x="8242" y="-3657"/>
                                    </p:animMotion>
                                  </p:childTnLst>
                                </p:cTn>
                              </p:par>
                              <p:par>
                                <p:cTn id="12" presetID="10" presetClass="exit" presetSubtype="0" fill="hold" grpId="1" nodeType="withEffect">
                                  <p:stCondLst>
                                    <p:cond delay="250"/>
                                  </p:stCondLst>
                                  <p:childTnLst>
                                    <p:animEffect transition="out" filter="fade">
                                      <p:cBhvr>
                                        <p:cTn id="13" dur="250"/>
                                        <p:tgtEl>
                                          <p:spTgt spid="7"/>
                                        </p:tgtEl>
                                      </p:cBhvr>
                                    </p:animEffect>
                                    <p:set>
                                      <p:cBhvr>
                                        <p:cTn id="14" dur="1" fill="hold">
                                          <p:stCondLst>
                                            <p:cond delay="249"/>
                                          </p:stCondLst>
                                        </p:cTn>
                                        <p:tgtEl>
                                          <p:spTgt spid="7"/>
                                        </p:tgtEl>
                                        <p:attrNameLst>
                                          <p:attrName>style.visibility</p:attrName>
                                        </p:attrNameLst>
                                      </p:cBhvr>
                                      <p:to>
                                        <p:strVal val="hidden"/>
                                      </p:to>
                                    </p:set>
                                  </p:childTnLst>
                                </p:cTn>
                              </p:par>
                              <p:par>
                                <p:cTn id="15" presetID="10" presetClass="exit" presetSubtype="0" fill="hold" grpId="0" nodeType="withEffect">
                                  <p:stCondLst>
                                    <p:cond delay="250"/>
                                  </p:stCondLst>
                                  <p:childTnLst>
                                    <p:animEffect transition="out" filter="fade">
                                      <p:cBhvr>
                                        <p:cTn id="16" dur="250"/>
                                        <p:tgtEl>
                                          <p:spTgt spid="63"/>
                                        </p:tgtEl>
                                      </p:cBhvr>
                                    </p:animEffect>
                                    <p:set>
                                      <p:cBhvr>
                                        <p:cTn id="17" dur="1" fill="hold">
                                          <p:stCondLst>
                                            <p:cond delay="249"/>
                                          </p:stCondLst>
                                        </p:cTn>
                                        <p:tgtEl>
                                          <p:spTgt spid="63"/>
                                        </p:tgtEl>
                                        <p:attrNameLst>
                                          <p:attrName>style.visibility</p:attrName>
                                        </p:attrNameLst>
                                      </p:cBhvr>
                                      <p:to>
                                        <p:strVal val="hidden"/>
                                      </p:to>
                                    </p:set>
                                  </p:childTnLst>
                                </p:cTn>
                              </p:par>
                              <p:par>
                                <p:cTn id="18" presetID="10" presetClass="exit" presetSubtype="0" fill="hold" grpId="0" nodeType="withEffect">
                                  <p:stCondLst>
                                    <p:cond delay="250"/>
                                  </p:stCondLst>
                                  <p:childTnLst>
                                    <p:animEffect transition="out" filter="fade">
                                      <p:cBhvr>
                                        <p:cTn id="19" dur="250"/>
                                        <p:tgtEl>
                                          <p:spTgt spid="5"/>
                                        </p:tgtEl>
                                      </p:cBhvr>
                                    </p:animEffect>
                                    <p:set>
                                      <p:cBhvr>
                                        <p:cTn id="20" dur="1" fill="hold">
                                          <p:stCondLst>
                                            <p:cond delay="249"/>
                                          </p:stCondLst>
                                        </p:cTn>
                                        <p:tgtEl>
                                          <p:spTgt spid="5"/>
                                        </p:tgtEl>
                                        <p:attrNameLst>
                                          <p:attrName>style.visibility</p:attrName>
                                        </p:attrNameLst>
                                      </p:cBhvr>
                                      <p:to>
                                        <p:strVal val="hidden"/>
                                      </p:to>
                                    </p:set>
                                  </p:childTnLst>
                                </p:cTn>
                              </p:par>
                              <p:par>
                                <p:cTn id="21" presetID="10" presetClass="exit" presetSubtype="0" fill="hold" grpId="0" nodeType="withEffect">
                                  <p:stCondLst>
                                    <p:cond delay="250"/>
                                  </p:stCondLst>
                                  <p:childTnLst>
                                    <p:animEffect transition="out" filter="fade">
                                      <p:cBhvr>
                                        <p:cTn id="22" dur="250"/>
                                        <p:tgtEl>
                                          <p:spTgt spid="59"/>
                                        </p:tgtEl>
                                      </p:cBhvr>
                                    </p:animEffect>
                                    <p:set>
                                      <p:cBhvr>
                                        <p:cTn id="23" dur="1" fill="hold">
                                          <p:stCondLst>
                                            <p:cond delay="249"/>
                                          </p:stCondLst>
                                        </p:cTn>
                                        <p:tgtEl>
                                          <p:spTgt spid="59"/>
                                        </p:tgtEl>
                                        <p:attrNameLst>
                                          <p:attrName>style.visibility</p:attrName>
                                        </p:attrNameLst>
                                      </p:cBhvr>
                                      <p:to>
                                        <p:strVal val="hidden"/>
                                      </p:to>
                                    </p:set>
                                  </p:childTnLst>
                                </p:cTn>
                              </p:par>
                              <p:par>
                                <p:cTn id="24" presetID="10" presetClass="exit" presetSubtype="0" fill="hold" nodeType="withEffect">
                                  <p:stCondLst>
                                    <p:cond delay="250"/>
                                  </p:stCondLst>
                                  <p:childTnLst>
                                    <p:animEffect transition="out" filter="fade">
                                      <p:cBhvr>
                                        <p:cTn id="25" dur="250"/>
                                        <p:tgtEl>
                                          <p:spTgt spid="8"/>
                                        </p:tgtEl>
                                      </p:cBhvr>
                                    </p:animEffect>
                                    <p:set>
                                      <p:cBhvr>
                                        <p:cTn id="26" dur="1" fill="hold">
                                          <p:stCondLst>
                                            <p:cond delay="249"/>
                                          </p:stCondLst>
                                        </p:cTn>
                                        <p:tgtEl>
                                          <p:spTgt spid="8"/>
                                        </p:tgtEl>
                                        <p:attrNameLst>
                                          <p:attrName>style.visibility</p:attrName>
                                        </p:attrNameLst>
                                      </p:cBhvr>
                                      <p:to>
                                        <p:strVal val="hidden"/>
                                      </p:to>
                                    </p:set>
                                  </p:childTnLst>
                                </p:cTn>
                              </p:par>
                              <p:par>
                                <p:cTn id="27" presetID="10" presetClass="exit" presetSubtype="0" fill="hold" grpId="0" nodeType="withEffect">
                                  <p:stCondLst>
                                    <p:cond delay="250"/>
                                  </p:stCondLst>
                                  <p:childTnLst>
                                    <p:animEffect transition="out" filter="fade">
                                      <p:cBhvr>
                                        <p:cTn id="28" dur="250"/>
                                        <p:tgtEl>
                                          <p:spTgt spid="62"/>
                                        </p:tgtEl>
                                      </p:cBhvr>
                                    </p:animEffect>
                                    <p:set>
                                      <p:cBhvr>
                                        <p:cTn id="29" dur="1" fill="hold">
                                          <p:stCondLst>
                                            <p:cond delay="249"/>
                                          </p:stCondLst>
                                        </p:cTn>
                                        <p:tgtEl>
                                          <p:spTgt spid="62"/>
                                        </p:tgtEl>
                                        <p:attrNameLst>
                                          <p:attrName>style.visibility</p:attrName>
                                        </p:attrNameLst>
                                      </p:cBhvr>
                                      <p:to>
                                        <p:strVal val="hidden"/>
                                      </p:to>
                                    </p:set>
                                  </p:childTnLst>
                                </p:cTn>
                              </p:par>
                              <p:par>
                                <p:cTn id="30" presetID="10" presetClass="exit" presetSubtype="0" fill="hold" nodeType="withEffect">
                                  <p:stCondLst>
                                    <p:cond delay="250"/>
                                  </p:stCondLst>
                                  <p:childTnLst>
                                    <p:animEffect transition="out" filter="fade">
                                      <p:cBhvr>
                                        <p:cTn id="31" dur="250"/>
                                        <p:tgtEl>
                                          <p:spTgt spid="9"/>
                                        </p:tgtEl>
                                      </p:cBhvr>
                                    </p:animEffect>
                                    <p:set>
                                      <p:cBhvr>
                                        <p:cTn id="32" dur="1" fill="hold">
                                          <p:stCondLst>
                                            <p:cond delay="24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59" grpId="0" animBg="1"/>
      <p:bldP spid="63" grpId="0" animBg="1"/>
      <p:bldP spid="5" grpId="0"/>
      <p:bldP spid="7" grpId="0" animBg="1"/>
      <p:bldP spid="7"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A close-up of a table of contents&#10;&#10;Description automatically generated with medium confidence">
            <a:extLst>
              <a:ext uri="{FF2B5EF4-FFF2-40B4-BE49-F238E27FC236}">
                <a16:creationId xmlns:a16="http://schemas.microsoft.com/office/drawing/2014/main" id="{145A4B76-7C4A-A14B-7808-12C1CE8873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1486" y="552700"/>
            <a:ext cx="4064514" cy="5752599"/>
          </a:xfrm>
          <a:prstGeom prst="rect">
            <a:avLst/>
          </a:prstGeom>
        </p:spPr>
      </p:pic>
      <p:pic>
        <p:nvPicPr>
          <p:cNvPr id="13" name="Picture 12" descr="A picture containing text, screenshot, font, circle&#10;&#10;Description automatically generated">
            <a:extLst>
              <a:ext uri="{FF2B5EF4-FFF2-40B4-BE49-F238E27FC236}">
                <a16:creationId xmlns:a16="http://schemas.microsoft.com/office/drawing/2014/main" id="{09607952-4597-0D68-6DCA-450962B9BD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552700"/>
            <a:ext cx="4064514" cy="5752599"/>
          </a:xfrm>
          <a:prstGeom prst="rect">
            <a:avLst/>
          </a:prstGeom>
        </p:spPr>
      </p:pic>
    </p:spTree>
    <p:extLst>
      <p:ext uri="{BB962C8B-B14F-4D97-AF65-F5344CB8AC3E}">
        <p14:creationId xmlns:p14="http://schemas.microsoft.com/office/powerpoint/2010/main" val="24960969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 close-up of a document&#10;&#10;Description automatically generated with low confidence">
            <a:extLst>
              <a:ext uri="{FF2B5EF4-FFF2-40B4-BE49-F238E27FC236}">
                <a16:creationId xmlns:a16="http://schemas.microsoft.com/office/drawing/2014/main" id="{61B2270C-1DA8-4BD1-14C3-9EE7B960DF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739" y="552700"/>
            <a:ext cx="4064514" cy="5752599"/>
          </a:xfrm>
          <a:prstGeom prst="rect">
            <a:avLst/>
          </a:prstGeom>
        </p:spPr>
      </p:pic>
      <p:pic>
        <p:nvPicPr>
          <p:cNvPr id="4" name="Picture 3" descr="A close-up of a brochure&#10;&#10;Description automatically generated with low confidence">
            <a:extLst>
              <a:ext uri="{FF2B5EF4-FFF2-40B4-BE49-F238E27FC236}">
                <a16:creationId xmlns:a16="http://schemas.microsoft.com/office/drawing/2014/main" id="{31D946A7-80D8-FB69-C2FA-BFBCA4DE8C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8748" y="552700"/>
            <a:ext cx="4064514" cy="5752599"/>
          </a:xfrm>
          <a:prstGeom prst="rect">
            <a:avLst/>
          </a:prstGeom>
        </p:spPr>
      </p:pic>
    </p:spTree>
    <p:extLst>
      <p:ext uri="{BB962C8B-B14F-4D97-AF65-F5344CB8AC3E}">
        <p14:creationId xmlns:p14="http://schemas.microsoft.com/office/powerpoint/2010/main" val="939293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 picture containing text, screenshot, font, design&#10;&#10;Description automatically generated">
            <a:extLst>
              <a:ext uri="{FF2B5EF4-FFF2-40B4-BE49-F238E27FC236}">
                <a16:creationId xmlns:a16="http://schemas.microsoft.com/office/drawing/2014/main" id="{53127EA3-1051-A70F-F015-A565F8EC4C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1486" y="552700"/>
            <a:ext cx="4064514" cy="5752599"/>
          </a:xfrm>
          <a:prstGeom prst="rect">
            <a:avLst/>
          </a:prstGeom>
        </p:spPr>
      </p:pic>
      <p:pic>
        <p:nvPicPr>
          <p:cNvPr id="4" name="Picture 3" descr="A close-up of a manual&#10;&#10;Description automatically generated with low confidence">
            <a:extLst>
              <a:ext uri="{FF2B5EF4-FFF2-40B4-BE49-F238E27FC236}">
                <a16:creationId xmlns:a16="http://schemas.microsoft.com/office/drawing/2014/main" id="{ED54035E-0074-BBCF-AA19-434490548D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552700"/>
            <a:ext cx="4064514" cy="5752599"/>
          </a:xfrm>
          <a:prstGeom prst="rect">
            <a:avLst/>
          </a:prstGeom>
        </p:spPr>
      </p:pic>
      <p:sp>
        <p:nvSpPr>
          <p:cNvPr id="13" name="Oval 12">
            <a:extLst>
              <a:ext uri="{FF2B5EF4-FFF2-40B4-BE49-F238E27FC236}">
                <a16:creationId xmlns:a16="http://schemas.microsoft.com/office/drawing/2014/main" id="{FD535722-CB04-69CB-080B-4AD95AB3A4BA}"/>
              </a:ext>
            </a:extLst>
          </p:cNvPr>
          <p:cNvSpPr/>
          <p:nvPr/>
        </p:nvSpPr>
        <p:spPr>
          <a:xfrm rot="5400000">
            <a:off x="10660882" y="-5133742"/>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 name="Oval 14">
            <a:extLst>
              <a:ext uri="{FF2B5EF4-FFF2-40B4-BE49-F238E27FC236}">
                <a16:creationId xmlns:a16="http://schemas.microsoft.com/office/drawing/2014/main" id="{76890DBE-CF8D-687D-5E84-4F20751EF8BD}"/>
              </a:ext>
            </a:extLst>
          </p:cNvPr>
          <p:cNvSpPr/>
          <p:nvPr/>
        </p:nvSpPr>
        <p:spPr>
          <a:xfrm rot="5400000">
            <a:off x="10824723" y="-4795498"/>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Oval 17">
            <a:extLst>
              <a:ext uri="{FF2B5EF4-FFF2-40B4-BE49-F238E27FC236}">
                <a16:creationId xmlns:a16="http://schemas.microsoft.com/office/drawing/2014/main" id="{5EC85F2B-6C2C-1E9D-D1F2-AEE2F4CFC7A4}"/>
              </a:ext>
            </a:extLst>
          </p:cNvPr>
          <p:cNvSpPr/>
          <p:nvPr/>
        </p:nvSpPr>
        <p:spPr>
          <a:xfrm rot="6015458">
            <a:off x="8208841" y="-3120158"/>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TextBox 20">
            <a:extLst>
              <a:ext uri="{FF2B5EF4-FFF2-40B4-BE49-F238E27FC236}">
                <a16:creationId xmlns:a16="http://schemas.microsoft.com/office/drawing/2014/main" id="{38C95460-E360-B0F1-F8EF-0F6868C30127}"/>
              </a:ext>
            </a:extLst>
          </p:cNvPr>
          <p:cNvSpPr txBox="1"/>
          <p:nvPr/>
        </p:nvSpPr>
        <p:spPr>
          <a:xfrm>
            <a:off x="6096000" y="-2282981"/>
            <a:ext cx="4066300" cy="523220"/>
          </a:xfrm>
          <a:prstGeom prst="rect">
            <a:avLst/>
          </a:prstGeom>
          <a:noFill/>
        </p:spPr>
        <p:txBody>
          <a:bodyPr wrap="square">
            <a:spAutoFit/>
          </a:bodyPr>
          <a:lstStyle/>
          <a:p>
            <a:pPr algn="ctr"/>
            <a:r>
              <a:rPr lang="en-ZA" sz="2800">
                <a:solidFill>
                  <a:srgbClr val="0C3C98"/>
                </a:solidFill>
                <a:latin typeface="Avenir Next LT Pro" panose="020B0504020202020204" pitchFamily="34" charset="0"/>
                <a:ea typeface="Roboto" pitchFamily="2" charset="0"/>
                <a:cs typeface="Helvetica" panose="020B0604020202020204" pitchFamily="34" charset="0"/>
              </a:rPr>
              <a:t>DESIGN ENGINEERING</a:t>
            </a:r>
          </a:p>
        </p:txBody>
      </p:sp>
      <p:sp>
        <p:nvSpPr>
          <p:cNvPr id="25" name="Oval 24">
            <a:extLst>
              <a:ext uri="{FF2B5EF4-FFF2-40B4-BE49-F238E27FC236}">
                <a16:creationId xmlns:a16="http://schemas.microsoft.com/office/drawing/2014/main" id="{07C9F440-49FA-EA71-5B51-DE166AA786B3}"/>
              </a:ext>
            </a:extLst>
          </p:cNvPr>
          <p:cNvSpPr/>
          <p:nvPr/>
        </p:nvSpPr>
        <p:spPr>
          <a:xfrm>
            <a:off x="11609885" y="-2485846"/>
            <a:ext cx="1667906" cy="16679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6" name="Picture 25">
            <a:extLst>
              <a:ext uri="{FF2B5EF4-FFF2-40B4-BE49-F238E27FC236}">
                <a16:creationId xmlns:a16="http://schemas.microsoft.com/office/drawing/2014/main" id="{D164BB54-AE20-A8CC-C369-062081C48AFE}"/>
              </a:ext>
            </a:extLst>
          </p:cNvPr>
          <p:cNvPicPr>
            <a:picLocks noChangeAspect="1"/>
          </p:cNvPicPr>
          <p:nvPr/>
        </p:nvPicPr>
        <p:blipFill rotWithShape="1">
          <a:blip r:embed="rId4"/>
          <a:srcRect l="6428" t="7404" r="41511"/>
          <a:stretch/>
        </p:blipFill>
        <p:spPr>
          <a:xfrm>
            <a:off x="11799691" y="-2302664"/>
            <a:ext cx="1294918" cy="1294918"/>
          </a:xfrm>
          <a:prstGeom prst="ellipse">
            <a:avLst/>
          </a:prstGeom>
        </p:spPr>
      </p:pic>
      <p:pic>
        <p:nvPicPr>
          <p:cNvPr id="27" name="Picture 26">
            <a:extLst>
              <a:ext uri="{FF2B5EF4-FFF2-40B4-BE49-F238E27FC236}">
                <a16:creationId xmlns:a16="http://schemas.microsoft.com/office/drawing/2014/main" id="{E960ADA4-8097-B036-9534-D80FFA58D717}"/>
              </a:ext>
            </a:extLst>
          </p:cNvPr>
          <p:cNvPicPr>
            <a:picLocks noChangeAspect="1"/>
          </p:cNvPicPr>
          <p:nvPr/>
        </p:nvPicPr>
        <p:blipFill>
          <a:blip r:embed="rId5"/>
          <a:stretch>
            <a:fillRect/>
          </a:stretch>
        </p:blipFill>
        <p:spPr>
          <a:xfrm>
            <a:off x="12105897" y="-1859834"/>
            <a:ext cx="1057966" cy="858714"/>
          </a:xfrm>
          <a:prstGeom prst="rect">
            <a:avLst/>
          </a:prstGeom>
        </p:spPr>
      </p:pic>
    </p:spTree>
    <p:extLst>
      <p:ext uri="{BB962C8B-B14F-4D97-AF65-F5344CB8AC3E}">
        <p14:creationId xmlns:p14="http://schemas.microsoft.com/office/powerpoint/2010/main" val="22977536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 name="Rectangle 3">
            <a:extLst>
              <a:ext uri="{FF2B5EF4-FFF2-40B4-BE49-F238E27FC236}">
                <a16:creationId xmlns:a16="http://schemas.microsoft.com/office/drawing/2014/main" id="{94A47B73-DA61-EA44-165B-B36970A67FE5}"/>
              </a:ext>
            </a:extLst>
          </p:cNvPr>
          <p:cNvSpPr/>
          <p:nvPr/>
        </p:nvSpPr>
        <p:spPr>
          <a:xfrm>
            <a:off x="618281" y="2963724"/>
            <a:ext cx="2739706" cy="1595532"/>
          </a:xfrm>
          <a:prstGeom prst="rect">
            <a:avLst/>
          </a:prstGeom>
          <a:gradFill flip="none" rotWithShape="1">
            <a:gsLst>
              <a:gs pos="0">
                <a:srgbClr val="5ADFC3"/>
              </a:gs>
              <a:gs pos="100000">
                <a:srgbClr val="45CBCA"/>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7">
            <a:extLst>
              <a:ext uri="{FF2B5EF4-FFF2-40B4-BE49-F238E27FC236}">
                <a16:creationId xmlns:a16="http://schemas.microsoft.com/office/drawing/2014/main" id="{D94E60E5-1739-08A8-09A1-3B96B36E4B1D}"/>
              </a:ext>
            </a:extLst>
          </p:cNvPr>
          <p:cNvSpPr/>
          <p:nvPr/>
        </p:nvSpPr>
        <p:spPr>
          <a:xfrm>
            <a:off x="3357987" y="2963724"/>
            <a:ext cx="2739706" cy="1595532"/>
          </a:xfrm>
          <a:prstGeom prst="rect">
            <a:avLst/>
          </a:prstGeom>
          <a:gradFill>
            <a:gsLst>
              <a:gs pos="0">
                <a:srgbClr val="45CBCA"/>
              </a:gs>
              <a:gs pos="100000">
                <a:srgbClr val="34B4D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Rectangle 26">
            <a:extLst>
              <a:ext uri="{FF2B5EF4-FFF2-40B4-BE49-F238E27FC236}">
                <a16:creationId xmlns:a16="http://schemas.microsoft.com/office/drawing/2014/main" id="{A3038C68-E14B-0F2D-8DF9-133ED97C1964}"/>
              </a:ext>
            </a:extLst>
          </p:cNvPr>
          <p:cNvSpPr/>
          <p:nvPr/>
        </p:nvSpPr>
        <p:spPr>
          <a:xfrm>
            <a:off x="6097693" y="2963724"/>
            <a:ext cx="2739706" cy="1595532"/>
          </a:xfrm>
          <a:prstGeom prst="rect">
            <a:avLst/>
          </a:prstGeom>
          <a:gradFill>
            <a:gsLst>
              <a:gs pos="0">
                <a:srgbClr val="34B4D1"/>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Freeform: Shape 53">
            <a:extLst>
              <a:ext uri="{FF2B5EF4-FFF2-40B4-BE49-F238E27FC236}">
                <a16:creationId xmlns:a16="http://schemas.microsoft.com/office/drawing/2014/main" id="{572DD093-0E77-90E5-7AC4-4CEB1A7A2656}"/>
              </a:ext>
            </a:extLst>
          </p:cNvPr>
          <p:cNvSpPr/>
          <p:nvPr/>
        </p:nvSpPr>
        <p:spPr>
          <a:xfrm>
            <a:off x="8837399" y="2963035"/>
            <a:ext cx="2736320" cy="1596910"/>
          </a:xfrm>
          <a:custGeom>
            <a:avLst/>
            <a:gdLst>
              <a:gd name="connsiteX0" fmla="*/ 1830600 w 2736320"/>
              <a:gd name="connsiteY0" fmla="*/ 0 h 1813004"/>
              <a:gd name="connsiteX1" fmla="*/ 2736320 w 2736320"/>
              <a:gd name="connsiteY1" fmla="*/ 906133 h 1813004"/>
              <a:gd name="connsiteX2" fmla="*/ 1923205 w 2736320"/>
              <a:gd name="connsiteY2" fmla="*/ 1807588 h 1813004"/>
              <a:gd name="connsiteX3" fmla="*/ 1853190 w 2736320"/>
              <a:gd name="connsiteY3" fmla="*/ 1811125 h 1813004"/>
              <a:gd name="connsiteX4" fmla="*/ 1853190 w 2736320"/>
              <a:gd name="connsiteY4" fmla="*/ 1813004 h 1813004"/>
              <a:gd name="connsiteX5" fmla="*/ 0 w 2736320"/>
              <a:gd name="connsiteY5" fmla="*/ 1813004 h 1813004"/>
              <a:gd name="connsiteX6" fmla="*/ 0 w 2736320"/>
              <a:gd name="connsiteY6" fmla="*/ 1564 h 1813004"/>
              <a:gd name="connsiteX7" fmla="*/ 1799641 w 2736320"/>
              <a:gd name="connsiteY7" fmla="*/ 1564 h 181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6320" h="1813004">
                <a:moveTo>
                  <a:pt x="1830600" y="0"/>
                </a:moveTo>
                <a:cubicBezTo>
                  <a:pt x="2330815" y="0"/>
                  <a:pt x="2736320" y="405690"/>
                  <a:pt x="2736320" y="906133"/>
                </a:cubicBezTo>
                <a:cubicBezTo>
                  <a:pt x="2736320" y="1375299"/>
                  <a:pt x="2379919" y="1761185"/>
                  <a:pt x="1923205" y="1807588"/>
                </a:cubicBezTo>
                <a:lnTo>
                  <a:pt x="1853190" y="1811125"/>
                </a:lnTo>
                <a:lnTo>
                  <a:pt x="1853190" y="1813004"/>
                </a:lnTo>
                <a:lnTo>
                  <a:pt x="0" y="1813004"/>
                </a:lnTo>
                <a:lnTo>
                  <a:pt x="0" y="1564"/>
                </a:lnTo>
                <a:lnTo>
                  <a:pt x="1799641" y="1564"/>
                </a:lnTo>
                <a:close/>
              </a:path>
            </a:pathLst>
          </a:custGeom>
          <a:gradFill>
            <a:gsLst>
              <a:gs pos="0">
                <a:srgbClr val="249FD8"/>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pic>
        <p:nvPicPr>
          <p:cNvPr id="48" name="Picture 47">
            <a:extLst>
              <a:ext uri="{FF2B5EF4-FFF2-40B4-BE49-F238E27FC236}">
                <a16:creationId xmlns:a16="http://schemas.microsoft.com/office/drawing/2014/main" id="{5848BE61-B876-E812-A7B6-9F44F20164D4}"/>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l="24738" t="12999" r="24738" b="22535"/>
          <a:stretch/>
        </p:blipFill>
        <p:spPr>
          <a:xfrm>
            <a:off x="2388556" y="3344280"/>
            <a:ext cx="653968" cy="834420"/>
          </a:xfrm>
          <a:prstGeom prst="rect">
            <a:avLst/>
          </a:prstGeom>
        </p:spPr>
      </p:pic>
      <p:pic>
        <p:nvPicPr>
          <p:cNvPr id="45" name="Picture 44">
            <a:extLst>
              <a:ext uri="{FF2B5EF4-FFF2-40B4-BE49-F238E27FC236}">
                <a16:creationId xmlns:a16="http://schemas.microsoft.com/office/drawing/2014/main" id="{016EE8BA-1E22-4F15-7C1A-66522279A614}"/>
              </a:ext>
            </a:extLst>
          </p:cNvPr>
          <p:cNvPicPr>
            <a:picLocks noChangeAspect="1"/>
          </p:cNvPicPr>
          <p:nvPr/>
        </p:nvPicPr>
        <p:blipFill rotWithShape="1">
          <a:blip r:embed="rId4"/>
          <a:srcRect l="6428" t="7404" r="41511"/>
          <a:stretch/>
        </p:blipFill>
        <p:spPr>
          <a:xfrm>
            <a:off x="7700575" y="3293828"/>
            <a:ext cx="935324" cy="935324"/>
          </a:xfrm>
          <a:prstGeom prst="ellipse">
            <a:avLst/>
          </a:prstGeom>
        </p:spPr>
      </p:pic>
      <p:pic>
        <p:nvPicPr>
          <p:cNvPr id="49" name="Picture 48">
            <a:extLst>
              <a:ext uri="{FF2B5EF4-FFF2-40B4-BE49-F238E27FC236}">
                <a16:creationId xmlns:a16="http://schemas.microsoft.com/office/drawing/2014/main" id="{C087AE11-D5FC-CD02-6ECC-17132876B05D}"/>
              </a:ext>
            </a:extLst>
          </p:cNvPr>
          <p:cNvPicPr>
            <a:picLocks noChangeAspect="1"/>
          </p:cNvPicPr>
          <p:nvPr/>
        </p:nvPicPr>
        <p:blipFill>
          <a:blip r:embed="rId5"/>
          <a:stretch>
            <a:fillRect/>
          </a:stretch>
        </p:blipFill>
        <p:spPr>
          <a:xfrm>
            <a:off x="7971777" y="3679964"/>
            <a:ext cx="764172" cy="620253"/>
          </a:xfrm>
          <a:prstGeom prst="rect">
            <a:avLst/>
          </a:prstGeom>
        </p:spPr>
      </p:pic>
      <p:pic>
        <p:nvPicPr>
          <p:cNvPr id="47" name="Picture 46" descr="A picture containing text, toy, doll, vector graphics&#10;&#10;Description automatically generated">
            <a:extLst>
              <a:ext uri="{FF2B5EF4-FFF2-40B4-BE49-F238E27FC236}">
                <a16:creationId xmlns:a16="http://schemas.microsoft.com/office/drawing/2014/main" id="{9A284B64-4794-D30B-7988-ECBB4D8B900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58867" y="3218504"/>
            <a:ext cx="1085972" cy="1085972"/>
          </a:xfrm>
          <a:prstGeom prst="rect">
            <a:avLst/>
          </a:prstGeom>
        </p:spPr>
      </p:pic>
      <p:sp>
        <p:nvSpPr>
          <p:cNvPr id="55" name="TextBox 54">
            <a:extLst>
              <a:ext uri="{FF2B5EF4-FFF2-40B4-BE49-F238E27FC236}">
                <a16:creationId xmlns:a16="http://schemas.microsoft.com/office/drawing/2014/main" id="{6D65558C-C8C9-9DAA-B01E-88C7E343953F}"/>
              </a:ext>
            </a:extLst>
          </p:cNvPr>
          <p:cNvSpPr txBox="1"/>
          <p:nvPr/>
        </p:nvSpPr>
        <p:spPr>
          <a:xfrm>
            <a:off x="653563" y="3607602"/>
            <a:ext cx="1464990" cy="307777"/>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AGREEMENT</a:t>
            </a:r>
            <a:endParaRPr lang="en-ZA" sz="1200">
              <a:solidFill>
                <a:schemeClr val="bg1"/>
              </a:solidFill>
            </a:endParaRPr>
          </a:p>
        </p:txBody>
      </p:sp>
      <p:sp>
        <p:nvSpPr>
          <p:cNvPr id="56" name="TextBox 55">
            <a:extLst>
              <a:ext uri="{FF2B5EF4-FFF2-40B4-BE49-F238E27FC236}">
                <a16:creationId xmlns:a16="http://schemas.microsoft.com/office/drawing/2014/main" id="{3DD2B55F-D33A-32CA-920A-05B6D651B5BA}"/>
              </a:ext>
            </a:extLst>
          </p:cNvPr>
          <p:cNvSpPr txBox="1"/>
          <p:nvPr/>
        </p:nvSpPr>
        <p:spPr>
          <a:xfrm>
            <a:off x="3375445" y="3392158"/>
            <a:ext cx="1464990" cy="738664"/>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CAD SCHEMATICS BLOCKCHAIN</a:t>
            </a:r>
            <a:endParaRPr lang="en-ZA" sz="1400">
              <a:solidFill>
                <a:schemeClr val="bg1"/>
              </a:solidFill>
            </a:endParaRPr>
          </a:p>
        </p:txBody>
      </p:sp>
      <p:sp>
        <p:nvSpPr>
          <p:cNvPr id="57" name="TextBox 56">
            <a:extLst>
              <a:ext uri="{FF2B5EF4-FFF2-40B4-BE49-F238E27FC236}">
                <a16:creationId xmlns:a16="http://schemas.microsoft.com/office/drawing/2014/main" id="{2C1611C2-DD5C-C711-AD3D-F7F1595AED5E}"/>
              </a:ext>
            </a:extLst>
          </p:cNvPr>
          <p:cNvSpPr txBox="1"/>
          <p:nvPr/>
        </p:nvSpPr>
        <p:spPr>
          <a:xfrm>
            <a:off x="609430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DESIGN ENGINEERING</a:t>
            </a:r>
            <a:endParaRPr lang="en-ZA" sz="1400">
              <a:solidFill>
                <a:schemeClr val="bg1"/>
              </a:solidFill>
            </a:endParaRPr>
          </a:p>
        </p:txBody>
      </p:sp>
      <p:sp>
        <p:nvSpPr>
          <p:cNvPr id="58" name="TextBox 57">
            <a:extLst>
              <a:ext uri="{FF2B5EF4-FFF2-40B4-BE49-F238E27FC236}">
                <a16:creationId xmlns:a16="http://schemas.microsoft.com/office/drawing/2014/main" id="{2E8FD57D-5FA4-ADAA-3536-E291851D2B57}"/>
              </a:ext>
            </a:extLst>
          </p:cNvPr>
          <p:cNvSpPr txBox="1"/>
          <p:nvPr/>
        </p:nvSpPr>
        <p:spPr>
          <a:xfrm>
            <a:off x="872071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QUALITY ASSURANCE</a:t>
            </a:r>
            <a:endParaRPr lang="en-ZA" sz="1400">
              <a:solidFill>
                <a:schemeClr val="bg1"/>
              </a:solidFill>
            </a:endParaRPr>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6" name="Picture 45">
            <a:extLst>
              <a:ext uri="{FF2B5EF4-FFF2-40B4-BE49-F238E27FC236}">
                <a16:creationId xmlns:a16="http://schemas.microsoft.com/office/drawing/2014/main" id="{51061C46-A096-77FA-1126-68BD532E2FB8}"/>
              </a:ext>
            </a:extLst>
          </p:cNvPr>
          <p:cNvPicPr>
            <a:picLocks noChangeAspect="1"/>
          </p:cNvPicPr>
          <p:nvPr/>
        </p:nvPicPr>
        <p:blipFill rotWithShape="1">
          <a:blip r:embed="rId7">
            <a:extLst>
              <a:ext uri="{28A0092B-C50C-407E-A947-70E740481C1C}">
                <a14:useLocalDpi xmlns:a14="http://schemas.microsoft.com/office/drawing/2010/main" val="0"/>
              </a:ext>
            </a:extLst>
          </a:blip>
          <a:srcRect l="11294" r="8667"/>
          <a:stretch/>
        </p:blipFill>
        <p:spPr>
          <a:xfrm flipH="1">
            <a:off x="4897977" y="3227513"/>
            <a:ext cx="1091784" cy="1067954"/>
          </a:xfrm>
          <a:prstGeom prst="rect">
            <a:avLst/>
          </a:prstGeom>
          <a:effectLst/>
        </p:spPr>
      </p:pic>
    </p:spTree>
    <p:extLst>
      <p:ext uri="{BB962C8B-B14F-4D97-AF65-F5344CB8AC3E}">
        <p14:creationId xmlns:p14="http://schemas.microsoft.com/office/powerpoint/2010/main" val="10022229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400">
        <p159:morph option="byObject"/>
      </p:transition>
    </mc:Choice>
    <mc:Fallback xmlns="">
      <p:transition spd="slow" advTm="4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70943DF8-E9FA-3332-1F96-2A1010A3134D}"/>
              </a:ext>
            </a:extLst>
          </p:cNvPr>
          <p:cNvSpPr/>
          <p:nvPr/>
        </p:nvSpPr>
        <p:spPr>
          <a:xfrm rot="5400000">
            <a:off x="-924104" y="2331262"/>
            <a:ext cx="5153738" cy="5278640"/>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Picture 5">
            <a:extLst>
              <a:ext uri="{FF2B5EF4-FFF2-40B4-BE49-F238E27FC236}">
                <a16:creationId xmlns:a16="http://schemas.microsoft.com/office/drawing/2014/main" id="{21C9F4EA-8A01-1B52-A224-FE7C4C46EBB4}"/>
              </a:ext>
            </a:extLst>
          </p:cNvPr>
          <p:cNvPicPr>
            <a:picLocks noChangeAspect="1"/>
          </p:cNvPicPr>
          <p:nvPr/>
        </p:nvPicPr>
        <p:blipFill rotWithShape="1">
          <a:blip r:embed="rId3">
            <a:extLst>
              <a:ext uri="{28A0092B-C50C-407E-A947-70E740481C1C}">
                <a14:useLocalDpi xmlns:a14="http://schemas.microsoft.com/office/drawing/2010/main" val="0"/>
              </a:ext>
            </a:extLst>
          </a:blip>
          <a:srcRect l="1169" r="5970"/>
          <a:stretch/>
        </p:blipFill>
        <p:spPr>
          <a:xfrm>
            <a:off x="-99507" y="2653436"/>
            <a:ext cx="4016682" cy="4090264"/>
          </a:xfrm>
          <a:prstGeom prst="ellipse">
            <a:avLst/>
          </a:prstGeom>
        </p:spPr>
      </p:pic>
      <p:sp>
        <p:nvSpPr>
          <p:cNvPr id="7" name="!!Circle">
            <a:extLst>
              <a:ext uri="{FF2B5EF4-FFF2-40B4-BE49-F238E27FC236}">
                <a16:creationId xmlns:a16="http://schemas.microsoft.com/office/drawing/2014/main" id="{EF605DF7-18B9-BBC9-F540-FD4BB429E88C}"/>
              </a:ext>
            </a:extLst>
          </p:cNvPr>
          <p:cNvSpPr/>
          <p:nvPr/>
        </p:nvSpPr>
        <p:spPr>
          <a:xfrm>
            <a:off x="8840498" y="-1677973"/>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TextBox 31">
            <a:extLst>
              <a:ext uri="{FF2B5EF4-FFF2-40B4-BE49-F238E27FC236}">
                <a16:creationId xmlns:a16="http://schemas.microsoft.com/office/drawing/2014/main" id="{4F741576-FAED-A0F0-6EDC-E47E297F1158}"/>
              </a:ext>
            </a:extLst>
          </p:cNvPr>
          <p:cNvSpPr txBox="1"/>
          <p:nvPr/>
        </p:nvSpPr>
        <p:spPr>
          <a:xfrm>
            <a:off x="2872589" y="1727379"/>
            <a:ext cx="4956175" cy="461088"/>
          </a:xfrm>
          <a:prstGeom prst="rect">
            <a:avLst/>
          </a:prstGeom>
          <a:noFill/>
        </p:spPr>
        <p:txBody>
          <a:bodyPr wrap="square">
            <a:spAutoFit/>
          </a:bodyPr>
          <a:lstStyle/>
          <a:p>
            <a:pPr marL="285750" indent="-285750">
              <a:lnSpc>
                <a:spcPct val="150000"/>
              </a:lnSpc>
              <a:spcAft>
                <a:spcPts val="600"/>
              </a:spcAft>
              <a:buFont typeface="Arial" panose="020B0604020202020204" pitchFamily="34" charset="0"/>
              <a:buChar char="•"/>
              <a:defRPr/>
            </a:pPr>
            <a:r>
              <a:rPr lang="en-US" dirty="0">
                <a:solidFill>
                  <a:srgbClr val="7E7E7E"/>
                </a:solidFill>
                <a:latin typeface="Avenir Next LT Pro" panose="020B0504020202020204" pitchFamily="34" charset="0"/>
                <a:ea typeface="Roboto" pitchFamily="2" charset="0"/>
                <a:cs typeface="Helvetica" panose="020B0604020202020204" pitchFamily="34" charset="0"/>
              </a:rPr>
              <a:t>Wirelessly connected routers (‘nodes’) </a:t>
            </a:r>
          </a:p>
        </p:txBody>
      </p:sp>
      <p:sp>
        <p:nvSpPr>
          <p:cNvPr id="34" name="TextBox 33">
            <a:extLst>
              <a:ext uri="{FF2B5EF4-FFF2-40B4-BE49-F238E27FC236}">
                <a16:creationId xmlns:a16="http://schemas.microsoft.com/office/drawing/2014/main" id="{143CA266-1C82-9B7C-4275-2A5826BFA312}"/>
              </a:ext>
            </a:extLst>
          </p:cNvPr>
          <p:cNvSpPr txBox="1"/>
          <p:nvPr/>
        </p:nvSpPr>
        <p:spPr>
          <a:xfrm>
            <a:off x="3568700" y="2320832"/>
            <a:ext cx="5054600" cy="461088"/>
          </a:xfrm>
          <a:prstGeom prst="rect">
            <a:avLst/>
          </a:prstGeom>
          <a:noFill/>
        </p:spPr>
        <p:txBody>
          <a:bodyPr wrap="square">
            <a:spAutoFit/>
          </a:bodyPr>
          <a:lstStyle/>
          <a:p>
            <a:pPr marL="285750" indent="-285750">
              <a:lnSpc>
                <a:spcPct val="150000"/>
              </a:lnSpc>
              <a:spcAft>
                <a:spcPts val="600"/>
              </a:spcAft>
              <a:buFont typeface="Arial" panose="020B0604020202020204" pitchFamily="34" charset="0"/>
              <a:buChar char="•"/>
              <a:defRPr/>
            </a:pPr>
            <a:r>
              <a:rPr lang="en-US" dirty="0">
                <a:solidFill>
                  <a:srgbClr val="7E7E7E"/>
                </a:solidFill>
                <a:latin typeface="Avenir Next LT Pro" panose="020B0504020202020204" pitchFamily="34" charset="0"/>
                <a:ea typeface="Roboto" pitchFamily="2" charset="0"/>
                <a:cs typeface="Helvetica" panose="020B0604020202020204" pitchFamily="34" charset="0"/>
              </a:rPr>
              <a:t>Grows organically without prior planning</a:t>
            </a:r>
          </a:p>
        </p:txBody>
      </p:sp>
      <p:sp>
        <p:nvSpPr>
          <p:cNvPr id="36" name="TextBox 35">
            <a:extLst>
              <a:ext uri="{FF2B5EF4-FFF2-40B4-BE49-F238E27FC236}">
                <a16:creationId xmlns:a16="http://schemas.microsoft.com/office/drawing/2014/main" id="{5F247481-31F4-4737-58C8-B2A04B70F6A9}"/>
              </a:ext>
            </a:extLst>
          </p:cNvPr>
          <p:cNvSpPr txBox="1"/>
          <p:nvPr/>
        </p:nvSpPr>
        <p:spPr>
          <a:xfrm>
            <a:off x="4292085" y="2914285"/>
            <a:ext cx="5585340" cy="461088"/>
          </a:xfrm>
          <a:prstGeom prst="rect">
            <a:avLst/>
          </a:prstGeom>
          <a:noFill/>
        </p:spPr>
        <p:txBody>
          <a:bodyPr wrap="square">
            <a:spAutoFit/>
          </a:bodyPr>
          <a:lstStyle/>
          <a:p>
            <a:pPr marL="285750" indent="-285750">
              <a:lnSpc>
                <a:spcPct val="150000"/>
              </a:lnSpc>
              <a:spcAft>
                <a:spcPts val="600"/>
              </a:spcAft>
              <a:buFont typeface="Arial" panose="020B0604020202020204" pitchFamily="34" charset="0"/>
              <a:buChar char="•"/>
              <a:defRPr/>
            </a:pPr>
            <a:r>
              <a:rPr lang="en-US" dirty="0">
                <a:solidFill>
                  <a:srgbClr val="7E7E7E"/>
                </a:solidFill>
                <a:latin typeface="Avenir Next LT Pro" panose="020B0504020202020204" pitchFamily="34" charset="0"/>
                <a:ea typeface="Roboto" pitchFamily="2" charset="0"/>
                <a:cs typeface="Helvetica" panose="020B0604020202020204" pitchFamily="34" charset="0"/>
              </a:rPr>
              <a:t>Self-configurable, health-healing and self-tuning</a:t>
            </a:r>
          </a:p>
        </p:txBody>
      </p:sp>
      <p:pic>
        <p:nvPicPr>
          <p:cNvPr id="2" name="Picture 2">
            <a:extLst>
              <a:ext uri="{FF2B5EF4-FFF2-40B4-BE49-F238E27FC236}">
                <a16:creationId xmlns:a16="http://schemas.microsoft.com/office/drawing/2014/main" id="{A907C5FB-A604-84AB-3304-A4D56F48D1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9877425" y="24810"/>
            <a:ext cx="1848922" cy="17472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CD0C0D2-4349-BA48-ABBB-01B7A72FC011}"/>
              </a:ext>
            </a:extLst>
          </p:cNvPr>
          <p:cNvSpPr txBox="1"/>
          <p:nvPr/>
        </p:nvSpPr>
        <p:spPr>
          <a:xfrm>
            <a:off x="465653" y="636816"/>
            <a:ext cx="6351378" cy="523220"/>
          </a:xfrm>
          <a:prstGeom prst="rect">
            <a:avLst/>
          </a:prstGeom>
          <a:noFill/>
        </p:spPr>
        <p:txBody>
          <a:bodyPr wrap="square" rtlCol="0">
            <a:spAutoFit/>
          </a:bodyPr>
          <a:lstStyle/>
          <a:p>
            <a:pPr algn="ctr">
              <a:defRPr/>
            </a:pPr>
            <a:r>
              <a:rPr lang="en-ZA" sz="2800" dirty="0">
                <a:solidFill>
                  <a:srgbClr val="0C3C98"/>
                </a:solidFill>
                <a:latin typeface="Avenir Next LT Pro" panose="020B0504020202020204" pitchFamily="34" charset="0"/>
                <a:ea typeface="Roboto" pitchFamily="2" charset="0"/>
                <a:cs typeface="Helvetica" panose="020B0604020202020204" pitchFamily="34" charset="0"/>
              </a:rPr>
              <a:t>COMMUNITY WIRELESS NETWORKS</a:t>
            </a:r>
          </a:p>
        </p:txBody>
      </p:sp>
      <p:sp>
        <p:nvSpPr>
          <p:cNvPr id="8" name="TextBox 7">
            <a:extLst>
              <a:ext uri="{FF2B5EF4-FFF2-40B4-BE49-F238E27FC236}">
                <a16:creationId xmlns:a16="http://schemas.microsoft.com/office/drawing/2014/main" id="{AD87DE01-449A-4564-04DB-0F13C0EECBCA}"/>
              </a:ext>
            </a:extLst>
          </p:cNvPr>
          <p:cNvSpPr txBox="1"/>
          <p:nvPr/>
        </p:nvSpPr>
        <p:spPr>
          <a:xfrm>
            <a:off x="4804223" y="3507738"/>
            <a:ext cx="5278640" cy="461088"/>
          </a:xfrm>
          <a:prstGeom prst="rect">
            <a:avLst/>
          </a:prstGeom>
          <a:noFill/>
        </p:spPr>
        <p:txBody>
          <a:bodyPr wrap="square">
            <a:spAutoFit/>
          </a:bodyPr>
          <a:lstStyle/>
          <a:p>
            <a:pPr marL="285750" indent="-285750">
              <a:lnSpc>
                <a:spcPct val="150000"/>
              </a:lnSpc>
              <a:spcAft>
                <a:spcPts val="600"/>
              </a:spcAft>
              <a:buFont typeface="Arial" panose="020B0604020202020204" pitchFamily="34" charset="0"/>
              <a:buChar char="•"/>
              <a:defRPr/>
            </a:pPr>
            <a:r>
              <a:rPr lang="en-US" dirty="0">
                <a:solidFill>
                  <a:srgbClr val="7E7E7E"/>
                </a:solidFill>
                <a:latin typeface="Avenir Next LT Pro" panose="020B0504020202020204" pitchFamily="34" charset="0"/>
                <a:ea typeface="Roboto" pitchFamily="2" charset="0"/>
                <a:cs typeface="Helvetica" panose="020B0604020202020204" pitchFamily="34" charset="0"/>
              </a:rPr>
              <a:t>Backbone and client nodes</a:t>
            </a:r>
          </a:p>
        </p:txBody>
      </p:sp>
      <p:sp>
        <p:nvSpPr>
          <p:cNvPr id="9" name="TextBox 8">
            <a:extLst>
              <a:ext uri="{FF2B5EF4-FFF2-40B4-BE49-F238E27FC236}">
                <a16:creationId xmlns:a16="http://schemas.microsoft.com/office/drawing/2014/main" id="{A1E2B843-5E4A-F9BD-ADEF-64A03CDE2198}"/>
              </a:ext>
            </a:extLst>
          </p:cNvPr>
          <p:cNvSpPr txBox="1"/>
          <p:nvPr/>
        </p:nvSpPr>
        <p:spPr>
          <a:xfrm>
            <a:off x="5179133" y="4101192"/>
            <a:ext cx="5278640" cy="461088"/>
          </a:xfrm>
          <a:prstGeom prst="rect">
            <a:avLst/>
          </a:prstGeom>
          <a:noFill/>
        </p:spPr>
        <p:txBody>
          <a:bodyPr wrap="square">
            <a:spAutoFit/>
          </a:bodyPr>
          <a:lstStyle/>
          <a:p>
            <a:pPr marL="285750" indent="-285750">
              <a:lnSpc>
                <a:spcPct val="150000"/>
              </a:lnSpc>
              <a:spcAft>
                <a:spcPts val="600"/>
              </a:spcAft>
              <a:buFont typeface="Arial" panose="020B0604020202020204" pitchFamily="34" charset="0"/>
              <a:buChar char="•"/>
              <a:defRPr/>
            </a:pPr>
            <a:r>
              <a:rPr lang="en-US" dirty="0">
                <a:solidFill>
                  <a:srgbClr val="7E7E7E"/>
                </a:solidFill>
                <a:latin typeface="Avenir Next LT Pro" panose="020B0504020202020204" pitchFamily="34" charset="0"/>
                <a:ea typeface="Roboto" pitchFamily="2" charset="0"/>
                <a:cs typeface="Helvetica" panose="020B0604020202020204" pitchFamily="34" charset="0"/>
              </a:rPr>
              <a:t>Optional gateway</a:t>
            </a:r>
          </a:p>
        </p:txBody>
      </p:sp>
    </p:spTree>
    <p:custDataLst>
      <p:tags r:id="rId1"/>
    </p:custDataLst>
    <p:extLst>
      <p:ext uri="{BB962C8B-B14F-4D97-AF65-F5344CB8AC3E}">
        <p14:creationId xmlns:p14="http://schemas.microsoft.com/office/powerpoint/2010/main" val="1327659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left)">
                                      <p:cBhvr>
                                        <p:cTn id="11" dur="500"/>
                                        <p:tgtEl>
                                          <p:spTgt spid="3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500"/>
                                        <p:tgtEl>
                                          <p:spTgt spid="36"/>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p:bldP spid="36" grpId="0"/>
      <p:bldP spid="8"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TextBox 4">
            <a:extLst>
              <a:ext uri="{FF2B5EF4-FFF2-40B4-BE49-F238E27FC236}">
                <a16:creationId xmlns:a16="http://schemas.microsoft.com/office/drawing/2014/main" id="{0F902D19-2BB4-016B-17AF-94CD533B8467}"/>
              </a:ext>
            </a:extLst>
          </p:cNvPr>
          <p:cNvSpPr txBox="1"/>
          <p:nvPr/>
        </p:nvSpPr>
        <p:spPr>
          <a:xfrm>
            <a:off x="4062850" y="425982"/>
            <a:ext cx="4066300" cy="523220"/>
          </a:xfrm>
          <a:prstGeom prst="rect">
            <a:avLst/>
          </a:prstGeom>
          <a:noFill/>
        </p:spPr>
        <p:txBody>
          <a:bodyPr wrap="square">
            <a:spAutoFit/>
          </a:bodyPr>
          <a:lstStyle/>
          <a:p>
            <a:pPr algn="ctr"/>
            <a:r>
              <a:rPr lang="en-ZA" sz="2800" dirty="0">
                <a:solidFill>
                  <a:srgbClr val="0C3C98"/>
                </a:solidFill>
                <a:latin typeface="Avenir Next LT Pro" panose="020B0504020202020204" pitchFamily="34" charset="0"/>
                <a:ea typeface="Roboto" pitchFamily="2" charset="0"/>
                <a:cs typeface="Helvetica" panose="020B0604020202020204" pitchFamily="34" charset="0"/>
              </a:rPr>
              <a:t>QUALITY ASSURANCE</a:t>
            </a:r>
          </a:p>
        </p:txBody>
      </p:sp>
      <p:sp>
        <p:nvSpPr>
          <p:cNvPr id="4" name="Oval 3">
            <a:extLst>
              <a:ext uri="{FF2B5EF4-FFF2-40B4-BE49-F238E27FC236}">
                <a16:creationId xmlns:a16="http://schemas.microsoft.com/office/drawing/2014/main" id="{CB3E5D6D-AD2B-51E7-AE02-385C44527542}"/>
              </a:ext>
            </a:extLst>
          </p:cNvPr>
          <p:cNvSpPr/>
          <p:nvPr/>
        </p:nvSpPr>
        <p:spPr>
          <a:xfrm>
            <a:off x="9576735" y="219281"/>
            <a:ext cx="1667906" cy="16679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0" name="Picture 9" descr="A picture containing text, toy, doll, vector graphics&#10;&#10;Description automatically generated">
            <a:extLst>
              <a:ext uri="{FF2B5EF4-FFF2-40B4-BE49-F238E27FC236}">
                <a16:creationId xmlns:a16="http://schemas.microsoft.com/office/drawing/2014/main" id="{F67150A3-A171-6A6D-E810-16F9439D25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2211" y="299017"/>
            <a:ext cx="1503485" cy="1503485"/>
          </a:xfrm>
          <a:prstGeom prst="rect">
            <a:avLst/>
          </a:prstGeom>
        </p:spPr>
      </p:pic>
      <p:sp>
        <p:nvSpPr>
          <p:cNvPr id="7" name="TextBox 6">
            <a:extLst>
              <a:ext uri="{FF2B5EF4-FFF2-40B4-BE49-F238E27FC236}">
                <a16:creationId xmlns:a16="http://schemas.microsoft.com/office/drawing/2014/main" id="{AA54F9D5-4BE1-0E62-84E0-DD7CDEFD2E73}"/>
              </a:ext>
            </a:extLst>
          </p:cNvPr>
          <p:cNvSpPr txBox="1"/>
          <p:nvPr/>
        </p:nvSpPr>
        <p:spPr>
          <a:xfrm>
            <a:off x="405884" y="3200566"/>
            <a:ext cx="2629416" cy="400110"/>
          </a:xfrm>
          <a:prstGeom prst="rect">
            <a:avLst/>
          </a:prstGeom>
          <a:noFill/>
        </p:spPr>
        <p:txBody>
          <a:bodyPr wrap="square">
            <a:spAutoFit/>
          </a:bodyPr>
          <a:lstStyle/>
          <a:p>
            <a:pPr algn="ctr"/>
            <a:r>
              <a:rPr lang="en-ZA" sz="2000" dirty="0">
                <a:solidFill>
                  <a:srgbClr val="56BAF0"/>
                </a:solidFill>
                <a:latin typeface="Helvetica" panose="020B0604020202020204" pitchFamily="34" charset="0"/>
                <a:ea typeface="Roboto" pitchFamily="2" charset="0"/>
                <a:cs typeface="Helvetica" panose="020B0604020202020204" pitchFamily="34" charset="0"/>
              </a:rPr>
              <a:t>Strength Testing</a:t>
            </a:r>
          </a:p>
        </p:txBody>
      </p:sp>
      <p:pic>
        <p:nvPicPr>
          <p:cNvPr id="9" name="Picture 8" descr="Icon&#10;&#10;Description automatically generated">
            <a:extLst>
              <a:ext uri="{FF2B5EF4-FFF2-40B4-BE49-F238E27FC236}">
                <a16:creationId xmlns:a16="http://schemas.microsoft.com/office/drawing/2014/main" id="{D361AF95-D75C-674F-D8EE-7DE77DD781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449" y="986621"/>
            <a:ext cx="2112327" cy="2167357"/>
          </a:xfrm>
          <a:prstGeom prst="rect">
            <a:avLst/>
          </a:prstGeom>
        </p:spPr>
      </p:pic>
      <p:pic>
        <p:nvPicPr>
          <p:cNvPr id="14" name="Picture 13" descr="A red flame on a black background&#10;&#10;Description automatically generated with low confidence">
            <a:extLst>
              <a:ext uri="{FF2B5EF4-FFF2-40B4-BE49-F238E27FC236}">
                <a16:creationId xmlns:a16="http://schemas.microsoft.com/office/drawing/2014/main" id="{7545C21F-0954-5B90-AFF9-E8136F92E0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1090" y="1802502"/>
            <a:ext cx="2191005" cy="2326639"/>
          </a:xfrm>
          <a:prstGeom prst="rect">
            <a:avLst/>
          </a:prstGeom>
        </p:spPr>
      </p:pic>
      <p:pic>
        <p:nvPicPr>
          <p:cNvPr id="17" name="Picture 16" descr="Icon&#10;&#10;Description automatically generated">
            <a:extLst>
              <a:ext uri="{FF2B5EF4-FFF2-40B4-BE49-F238E27FC236}">
                <a16:creationId xmlns:a16="http://schemas.microsoft.com/office/drawing/2014/main" id="{4B358BED-54F1-82F8-D1B1-2B86798AD997}"/>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667" b="99167" l="9231" r="99038">
                        <a14:foregroundMark x1="84038" y1="33611" x2="77115" y2="11667"/>
                        <a14:foregroundMark x1="77115" y1="11667" x2="56538" y2="5833"/>
                        <a14:foregroundMark x1="56538" y1="5833" x2="38654" y2="18611"/>
                        <a14:foregroundMark x1="38654" y1="18611" x2="10962" y2="65833"/>
                        <a14:foregroundMark x1="10962" y1="65833" x2="67308" y2="96111"/>
                        <a14:foregroundMark x1="67308" y1="96111" x2="82115" y2="81389"/>
                        <a14:foregroundMark x1="82115" y1="81389" x2="91923" y2="60278"/>
                        <a14:foregroundMark x1="91923" y1="60278" x2="87692" y2="35278"/>
                        <a14:foregroundMark x1="87692" y1="35278" x2="46731" y2="28056"/>
                        <a14:foregroundMark x1="46731" y1="28056" x2="51346" y2="56389"/>
                        <a14:foregroundMark x1="51346" y1="56389" x2="27308" y2="66667"/>
                        <a14:foregroundMark x1="27308" y1="66667" x2="43846" y2="79444"/>
                        <a14:foregroundMark x1="43846" y1="79444" x2="63846" y2="82222"/>
                        <a14:foregroundMark x1="63846" y1="82222" x2="75192" y2="43611"/>
                        <a14:foregroundMark x1="75192" y1="43611" x2="63269" y2="17500"/>
                        <a14:foregroundMark x1="63269" y1="17500" x2="51731" y2="8889"/>
                        <a14:foregroundMark x1="37500" y1="63611" x2="18077" y2="55278"/>
                        <a14:foregroundMark x1="18077" y1="55278" x2="46731" y2="85833"/>
                        <a14:foregroundMark x1="46731" y1="85833" x2="70769" y2="79167"/>
                        <a14:foregroundMark x1="70769" y1="79167" x2="87115" y2="58611"/>
                        <a14:foregroundMark x1="87115" y1="58611" x2="75577" y2="25000"/>
                        <a14:foregroundMark x1="75577" y1="25000" x2="57885" y2="5278"/>
                        <a14:foregroundMark x1="57885" y1="5278" x2="43269" y2="19167"/>
                        <a14:foregroundMark x1="43269" y1="19167" x2="41923" y2="22778"/>
                        <a14:foregroundMark x1="51154" y1="4722" x2="45192" y2="15833"/>
                        <a14:foregroundMark x1="53846" y1="4444" x2="77115" y2="7778"/>
                        <a14:foregroundMark x1="77115" y1="7778" x2="78269" y2="17500"/>
                        <a14:foregroundMark x1="80962" y1="5833" x2="73846" y2="21667"/>
                        <a14:foregroundMark x1="87308" y1="44444" x2="83846" y2="43889"/>
                        <a14:foregroundMark x1="91346" y1="38056" x2="76154" y2="51944"/>
                        <a14:foregroundMark x1="76154" y1="51944" x2="80577" y2="47222"/>
                        <a14:foregroundMark x1="86923" y1="36667" x2="83077" y2="47222"/>
                        <a14:foregroundMark x1="93269" y1="43333" x2="90769" y2="55000"/>
                        <a14:foregroundMark x1="90769" y1="35278" x2="80577" y2="57500"/>
                        <a14:foregroundMark x1="80577" y1="57500" x2="80577" y2="57500"/>
                        <a14:foregroundMark x1="97308" y1="82500" x2="80769" y2="78056"/>
                        <a14:foregroundMark x1="92885" y1="51944" x2="89231" y2="36667"/>
                        <a14:foregroundMark x1="78846" y1="9444" x2="55962" y2="3333"/>
                        <a14:foregroundMark x1="55962" y1="3333" x2="40962" y2="15278"/>
                        <a14:foregroundMark x1="40962" y1="15278" x2="44423" y2="28056"/>
                        <a14:foregroundMark x1="48654" y1="8333" x2="54231" y2="1667"/>
                        <a14:foregroundMark x1="50000" y1="2222" x2="46154" y2="10278"/>
                        <a14:foregroundMark x1="77308" y1="2500" x2="76154" y2="8611"/>
                        <a14:foregroundMark x1="10385" y1="56667" x2="20962" y2="73611"/>
                        <a14:foregroundMark x1="10192" y1="60556" x2="20385" y2="73889"/>
                        <a14:foregroundMark x1="9231" y1="63333" x2="19038" y2="75278"/>
                        <a14:foregroundMark x1="12885" y1="73333" x2="17308" y2="77778"/>
                        <a14:foregroundMark x1="35000" y1="86944" x2="47308" y2="89444"/>
                        <a14:foregroundMark x1="49615" y1="92222" x2="71731" y2="97778"/>
                        <a14:foregroundMark x1="71731" y1="97778" x2="78077" y2="86667"/>
                        <a14:foregroundMark x1="77115" y1="98889" x2="52308" y2="99444"/>
                        <a14:foregroundMark x1="52308" y1="99444" x2="49423" y2="96389"/>
                        <a14:foregroundMark x1="80192" y1="18056" x2="71923" y2="3056"/>
                        <a14:foregroundMark x1="81538" y1="16944" x2="80577" y2="5556"/>
                        <a14:foregroundMark x1="98462" y1="60556" x2="98462" y2="60556"/>
                        <a14:foregroundMark x1="99038" y1="84167" x2="99038" y2="84167"/>
                        <a14:foregroundMark x1="14231" y1="46944" x2="14231" y2="46944"/>
                      </a14:backgroundRemoval>
                    </a14:imgEffect>
                  </a14:imgLayer>
                </a14:imgProps>
              </a:ext>
              <a:ext uri="{28A0092B-C50C-407E-A947-70E740481C1C}">
                <a14:useLocalDpi xmlns:a14="http://schemas.microsoft.com/office/drawing/2010/main" val="0"/>
              </a:ext>
            </a:extLst>
          </a:blip>
          <a:srcRect l="7366"/>
          <a:stretch/>
        </p:blipFill>
        <p:spPr>
          <a:xfrm>
            <a:off x="8825369" y="3194133"/>
            <a:ext cx="2657791" cy="1986317"/>
          </a:xfrm>
          <a:prstGeom prst="rect">
            <a:avLst/>
          </a:prstGeom>
        </p:spPr>
      </p:pic>
      <p:sp>
        <p:nvSpPr>
          <p:cNvPr id="18" name="TextBox 17">
            <a:extLst>
              <a:ext uri="{FF2B5EF4-FFF2-40B4-BE49-F238E27FC236}">
                <a16:creationId xmlns:a16="http://schemas.microsoft.com/office/drawing/2014/main" id="{FBEC6E5B-4E9A-0134-5FA5-BF489C26F805}"/>
              </a:ext>
            </a:extLst>
          </p:cNvPr>
          <p:cNvSpPr txBox="1"/>
          <p:nvPr/>
        </p:nvSpPr>
        <p:spPr>
          <a:xfrm>
            <a:off x="8825369" y="5264639"/>
            <a:ext cx="2657790" cy="400110"/>
          </a:xfrm>
          <a:prstGeom prst="rect">
            <a:avLst/>
          </a:prstGeom>
          <a:noFill/>
        </p:spPr>
        <p:txBody>
          <a:bodyPr wrap="square">
            <a:spAutoFit/>
          </a:bodyPr>
          <a:lstStyle/>
          <a:p>
            <a:pPr algn="ctr"/>
            <a:r>
              <a:rPr lang="en-ZA" sz="2000" dirty="0">
                <a:solidFill>
                  <a:srgbClr val="56BAF0"/>
                </a:solidFill>
                <a:latin typeface="Helvetica" panose="020B0604020202020204" pitchFamily="34" charset="0"/>
                <a:ea typeface="Roboto" pitchFamily="2" charset="0"/>
                <a:cs typeface="Helvetica" panose="020B0604020202020204" pitchFamily="34" charset="0"/>
              </a:rPr>
              <a:t>Materials Testing</a:t>
            </a:r>
          </a:p>
        </p:txBody>
      </p:sp>
      <p:sp>
        <p:nvSpPr>
          <p:cNvPr id="19" name="TextBox 18">
            <a:extLst>
              <a:ext uri="{FF2B5EF4-FFF2-40B4-BE49-F238E27FC236}">
                <a16:creationId xmlns:a16="http://schemas.microsoft.com/office/drawing/2014/main" id="{7F766982-2FD7-ABFB-9285-F1263686ABF9}"/>
              </a:ext>
            </a:extLst>
          </p:cNvPr>
          <p:cNvSpPr txBox="1"/>
          <p:nvPr/>
        </p:nvSpPr>
        <p:spPr>
          <a:xfrm>
            <a:off x="558263" y="3537315"/>
            <a:ext cx="2314698" cy="584775"/>
          </a:xfrm>
          <a:prstGeom prst="rect">
            <a:avLst/>
          </a:prstGeom>
          <a:noFill/>
        </p:spPr>
        <p:txBody>
          <a:bodyPr wrap="square" lIns="0" r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dirty="0">
                <a:solidFill>
                  <a:srgbClr val="7E7E7E"/>
                </a:solidFill>
                <a:latin typeface="Avenir Next LT Pro" panose="020B0504020202020204" pitchFamily="34" charset="0"/>
                <a:ea typeface="Calibri" panose="020F0502020204030204" pitchFamily="34" charset="0"/>
                <a:cs typeface="Arial" panose="020B0604020202020204" pitchFamily="34" charset="0"/>
              </a:rPr>
              <a:t>A</a:t>
            </a:r>
            <a:r>
              <a:rPr lang="en-ZA" sz="1600" dirty="0">
                <a:solidFill>
                  <a:srgbClr val="7E7E7E"/>
                </a:solidFill>
                <a:effectLst/>
                <a:latin typeface="Avenir Next LT Pro" panose="020B0504020202020204" pitchFamily="34" charset="0"/>
                <a:ea typeface="Calibri" panose="020F0502020204030204" pitchFamily="34" charset="0"/>
                <a:cs typeface="Arial" panose="020B0604020202020204" pitchFamily="34" charset="0"/>
              </a:rPr>
              <a:t>ssesses the strength or durability of a material.</a:t>
            </a:r>
            <a:endParaRPr kumimoji="0" lang="en-ZA" sz="1600" b="0" i="0" u="none" strike="noStrike" kern="1200" cap="none" spc="0" normalizeH="0" baseline="0" noProof="0" dirty="0">
              <a:ln>
                <a:noFill/>
              </a:ln>
              <a:solidFill>
                <a:srgbClr val="7E7E7E"/>
              </a:solidFill>
              <a:effectLst/>
              <a:uLnTx/>
              <a:uFillTx/>
              <a:latin typeface="Avenir Next LT Pro" panose="020B0504020202020204" pitchFamily="34" charset="0"/>
              <a:ea typeface="Roboto" pitchFamily="2" charset="0"/>
              <a:cs typeface="Helvetica" panose="020B0604020202020204" pitchFamily="34" charset="0"/>
            </a:endParaRPr>
          </a:p>
        </p:txBody>
      </p:sp>
      <p:sp>
        <p:nvSpPr>
          <p:cNvPr id="21" name="TextBox 20">
            <a:extLst>
              <a:ext uri="{FF2B5EF4-FFF2-40B4-BE49-F238E27FC236}">
                <a16:creationId xmlns:a16="http://schemas.microsoft.com/office/drawing/2014/main" id="{11331712-A1F0-F4CF-3131-B7B373786398}"/>
              </a:ext>
            </a:extLst>
          </p:cNvPr>
          <p:cNvSpPr txBox="1"/>
          <p:nvPr/>
        </p:nvSpPr>
        <p:spPr>
          <a:xfrm>
            <a:off x="4949904" y="4398738"/>
            <a:ext cx="2393376" cy="830997"/>
          </a:xfrm>
          <a:prstGeom prst="rect">
            <a:avLst/>
          </a:prstGeom>
          <a:noFill/>
        </p:spPr>
        <p:txBody>
          <a:bodyPr wrap="square" lIns="0" rIns="0" rtlCol="0">
            <a:spAutoFit/>
          </a:bodyPr>
          <a:lstStyle/>
          <a:p>
            <a:pPr algn="ctr">
              <a:defRPr/>
            </a:pPr>
            <a:r>
              <a:rPr lang="en-ZA" sz="1600" dirty="0">
                <a:solidFill>
                  <a:srgbClr val="7E7E7E"/>
                </a:solidFill>
                <a:latin typeface="Avenir Next LT Pro" panose="020B0504020202020204" pitchFamily="34" charset="0"/>
                <a:ea typeface="Calibri" panose="020F0502020204030204" pitchFamily="34" charset="0"/>
                <a:cs typeface="Arial" panose="020B0604020202020204" pitchFamily="34" charset="0"/>
              </a:rPr>
              <a:t>Measures how a material responds to changes in temperature.</a:t>
            </a:r>
          </a:p>
        </p:txBody>
      </p:sp>
      <p:sp>
        <p:nvSpPr>
          <p:cNvPr id="22" name="TextBox 21">
            <a:extLst>
              <a:ext uri="{FF2B5EF4-FFF2-40B4-BE49-F238E27FC236}">
                <a16:creationId xmlns:a16="http://schemas.microsoft.com/office/drawing/2014/main" id="{0C3FEAA6-CB64-48CE-CDCD-89116773F5AB}"/>
              </a:ext>
            </a:extLst>
          </p:cNvPr>
          <p:cNvSpPr txBox="1"/>
          <p:nvPr/>
        </p:nvSpPr>
        <p:spPr>
          <a:xfrm>
            <a:off x="8892966" y="5612818"/>
            <a:ext cx="2522596" cy="830997"/>
          </a:xfrm>
          <a:prstGeom prst="rect">
            <a:avLst/>
          </a:prstGeom>
          <a:noFill/>
        </p:spPr>
        <p:txBody>
          <a:bodyPr wrap="square" lIns="0" rIns="0" rtlCol="0">
            <a:spAutoFit/>
          </a:bodyPr>
          <a:lstStyle/>
          <a:p>
            <a:pPr marR="0" lvl="0" indent="0" algn="ctr" fontAlgn="auto">
              <a:lnSpc>
                <a:spcPct val="100000"/>
              </a:lnSpc>
              <a:spcBef>
                <a:spcPts val="0"/>
              </a:spcBef>
              <a:spcAft>
                <a:spcPts val="0"/>
              </a:spcAft>
              <a:buClrTx/>
              <a:buSzTx/>
              <a:buFontTx/>
              <a:buNone/>
              <a:tabLst/>
              <a:defRPr/>
            </a:pPr>
            <a:r>
              <a:rPr lang="en-ZA" sz="1600" dirty="0">
                <a:solidFill>
                  <a:srgbClr val="7E7E7E"/>
                </a:solidFill>
                <a:latin typeface="Avenir Next LT Pro" panose="020B0504020202020204" pitchFamily="34" charset="0"/>
                <a:ea typeface="Calibri" panose="020F0502020204030204" pitchFamily="34" charset="0"/>
                <a:cs typeface="Arial" panose="020B0604020202020204" pitchFamily="34" charset="0"/>
              </a:rPr>
              <a:t>Looks at how different materials react to different pressures and weights.</a:t>
            </a:r>
          </a:p>
        </p:txBody>
      </p:sp>
      <p:sp>
        <p:nvSpPr>
          <p:cNvPr id="3" name="TextBox 2">
            <a:extLst>
              <a:ext uri="{FF2B5EF4-FFF2-40B4-BE49-F238E27FC236}">
                <a16:creationId xmlns:a16="http://schemas.microsoft.com/office/drawing/2014/main" id="{4AAB5F58-CC14-2C9B-544A-0932CF3A5E2A}"/>
              </a:ext>
            </a:extLst>
          </p:cNvPr>
          <p:cNvSpPr txBox="1"/>
          <p:nvPr/>
        </p:nvSpPr>
        <p:spPr>
          <a:xfrm>
            <a:off x="-7773126" y="3351223"/>
            <a:ext cx="7318214" cy="738664"/>
          </a:xfrm>
          <a:prstGeom prst="rect">
            <a:avLst/>
          </a:prstGeom>
          <a:noFill/>
        </p:spPr>
        <p:txBody>
          <a:bodyPr wrap="square" lIns="0" rIns="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ZA" sz="1400" dirty="0">
                <a:solidFill>
                  <a:srgbClr val="7E7E7E"/>
                </a:solidFill>
                <a:latin typeface="Avenir Next LT Pro" panose="020B0504020202020204" pitchFamily="34" charset="0"/>
                <a:ea typeface="Roboto" pitchFamily="2" charset="0"/>
                <a:cs typeface="Helvetica" panose="020B0604020202020204" pitchFamily="34" charset="0"/>
              </a:rPr>
              <a:t>Before we can provide the service of 3D printing on demand to the mines, we need to make sure that the 3D printed spare parts are up to standard. The following tests will be performed to quality assure the parts:</a:t>
            </a:r>
            <a:endParaRPr kumimoji="0" lang="en-ZA" sz="1400" b="0" i="0" u="none" strike="noStrike" kern="1200" cap="none" spc="0" normalizeH="0" baseline="0" noProof="0" dirty="0">
              <a:ln>
                <a:noFill/>
              </a:ln>
              <a:solidFill>
                <a:srgbClr val="7E7E7E"/>
              </a:solidFill>
              <a:effectLst/>
              <a:uLnTx/>
              <a:uFillTx/>
              <a:latin typeface="Avenir Next LT Pro" panose="020B0504020202020204" pitchFamily="34" charset="0"/>
              <a:ea typeface="Roboto" pitchFamily="2" charset="0"/>
              <a:cs typeface="Helvetica" panose="020B0604020202020204" pitchFamily="34" charset="0"/>
            </a:endParaRPr>
          </a:p>
        </p:txBody>
      </p:sp>
      <p:sp>
        <p:nvSpPr>
          <p:cNvPr id="8" name="TextBox 7">
            <a:extLst>
              <a:ext uri="{FF2B5EF4-FFF2-40B4-BE49-F238E27FC236}">
                <a16:creationId xmlns:a16="http://schemas.microsoft.com/office/drawing/2014/main" id="{99270CF0-FD0F-F7CD-A1E0-E2DA1CE93330}"/>
              </a:ext>
            </a:extLst>
          </p:cNvPr>
          <p:cNvSpPr txBox="1"/>
          <p:nvPr/>
        </p:nvSpPr>
        <p:spPr>
          <a:xfrm>
            <a:off x="5000497" y="4050559"/>
            <a:ext cx="2292190" cy="400110"/>
          </a:xfrm>
          <a:prstGeom prst="rect">
            <a:avLst/>
          </a:prstGeom>
          <a:noFill/>
        </p:spPr>
        <p:txBody>
          <a:bodyPr wrap="square">
            <a:spAutoFit/>
          </a:bodyPr>
          <a:lstStyle/>
          <a:p>
            <a:pPr algn="ctr"/>
            <a:r>
              <a:rPr lang="en-ZA" sz="2000" dirty="0">
                <a:solidFill>
                  <a:srgbClr val="56BAF0"/>
                </a:solidFill>
                <a:latin typeface="Helvetica" panose="020B0604020202020204" pitchFamily="34" charset="0"/>
                <a:ea typeface="Roboto" pitchFamily="2" charset="0"/>
                <a:cs typeface="Helvetica" panose="020B0604020202020204" pitchFamily="34" charset="0"/>
              </a:rPr>
              <a:t>Thermal Testing</a:t>
            </a:r>
          </a:p>
        </p:txBody>
      </p:sp>
    </p:spTree>
    <p:extLst>
      <p:ext uri="{BB962C8B-B14F-4D97-AF65-F5344CB8AC3E}">
        <p14:creationId xmlns:p14="http://schemas.microsoft.com/office/powerpoint/2010/main" val="1180826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childTnLst>
                          </p:cTn>
                        </p:par>
                        <p:par>
                          <p:cTn id="8" fill="hold">
                            <p:stCondLst>
                              <p:cond delay="250"/>
                            </p:stCondLst>
                            <p:childTnLst>
                              <p:par>
                                <p:cTn id="9" presetID="10" presetClass="entr" presetSubtype="0" fill="hold" grpId="0" nodeType="afterEffect">
                                  <p:stCondLst>
                                    <p:cond delay="50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nodeType="withEffect">
                                  <p:stCondLst>
                                    <p:cond delay="50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par>
                          <p:cTn id="15" fill="hold">
                            <p:stCondLst>
                              <p:cond delay="1250"/>
                            </p:stCondLst>
                            <p:childTnLst>
                              <p:par>
                                <p:cTn id="16" presetID="10" presetClass="entr" presetSubtype="0" fill="hold" nodeType="afterEffect">
                                  <p:stCondLst>
                                    <p:cond delay="25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25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par>
                          <p:cTn id="22" fill="hold">
                            <p:stCondLst>
                              <p:cond delay="2000"/>
                            </p:stCondLst>
                            <p:childTnLst>
                              <p:par>
                                <p:cTn id="23" presetID="10" presetClass="entr" presetSubtype="0" fill="hold" nodeType="afterEffect">
                                  <p:stCondLst>
                                    <p:cond delay="25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grpId="0" nodeType="withEffect">
                                  <p:stCondLst>
                                    <p:cond delay="25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left)">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wipe(left)">
                                      <p:cBhvr>
                                        <p:cTn id="38" dur="500"/>
                                        <p:tgtEl>
                                          <p:spTgt spid="21"/>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left)">
                                      <p:cBhvr>
                                        <p:cTn id="4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P spid="18" grpId="0"/>
      <p:bldP spid="19" grpId="0"/>
      <p:bldP spid="21" grpId="0"/>
      <p:bldP spid="22"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 name="Rectangle 3">
            <a:extLst>
              <a:ext uri="{FF2B5EF4-FFF2-40B4-BE49-F238E27FC236}">
                <a16:creationId xmlns:a16="http://schemas.microsoft.com/office/drawing/2014/main" id="{94A47B73-DA61-EA44-165B-B36970A67FE5}"/>
              </a:ext>
            </a:extLst>
          </p:cNvPr>
          <p:cNvSpPr/>
          <p:nvPr/>
        </p:nvSpPr>
        <p:spPr>
          <a:xfrm>
            <a:off x="618281" y="2963724"/>
            <a:ext cx="2739706" cy="1595532"/>
          </a:xfrm>
          <a:prstGeom prst="rect">
            <a:avLst/>
          </a:prstGeom>
          <a:gradFill flip="none" rotWithShape="1">
            <a:gsLst>
              <a:gs pos="0">
                <a:srgbClr val="5ADFC3"/>
              </a:gs>
              <a:gs pos="100000">
                <a:srgbClr val="45CBCA"/>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7">
            <a:extLst>
              <a:ext uri="{FF2B5EF4-FFF2-40B4-BE49-F238E27FC236}">
                <a16:creationId xmlns:a16="http://schemas.microsoft.com/office/drawing/2014/main" id="{D94E60E5-1739-08A8-09A1-3B96B36E4B1D}"/>
              </a:ext>
            </a:extLst>
          </p:cNvPr>
          <p:cNvSpPr/>
          <p:nvPr/>
        </p:nvSpPr>
        <p:spPr>
          <a:xfrm>
            <a:off x="3357987" y="2963724"/>
            <a:ext cx="2739706" cy="1595532"/>
          </a:xfrm>
          <a:prstGeom prst="rect">
            <a:avLst/>
          </a:prstGeom>
          <a:gradFill>
            <a:gsLst>
              <a:gs pos="0">
                <a:srgbClr val="45CBCA"/>
              </a:gs>
              <a:gs pos="100000">
                <a:srgbClr val="34B4D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Rectangle 26">
            <a:extLst>
              <a:ext uri="{FF2B5EF4-FFF2-40B4-BE49-F238E27FC236}">
                <a16:creationId xmlns:a16="http://schemas.microsoft.com/office/drawing/2014/main" id="{A3038C68-E14B-0F2D-8DF9-133ED97C1964}"/>
              </a:ext>
            </a:extLst>
          </p:cNvPr>
          <p:cNvSpPr/>
          <p:nvPr/>
        </p:nvSpPr>
        <p:spPr>
          <a:xfrm>
            <a:off x="6097693" y="2963724"/>
            <a:ext cx="2739706" cy="1595532"/>
          </a:xfrm>
          <a:prstGeom prst="rect">
            <a:avLst/>
          </a:prstGeom>
          <a:gradFill>
            <a:gsLst>
              <a:gs pos="0">
                <a:srgbClr val="34B4D1"/>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Freeform: Shape 53">
            <a:extLst>
              <a:ext uri="{FF2B5EF4-FFF2-40B4-BE49-F238E27FC236}">
                <a16:creationId xmlns:a16="http://schemas.microsoft.com/office/drawing/2014/main" id="{572DD093-0E77-90E5-7AC4-4CEB1A7A2656}"/>
              </a:ext>
            </a:extLst>
          </p:cNvPr>
          <p:cNvSpPr/>
          <p:nvPr/>
        </p:nvSpPr>
        <p:spPr>
          <a:xfrm>
            <a:off x="8837399" y="2963035"/>
            <a:ext cx="2736320" cy="1596910"/>
          </a:xfrm>
          <a:custGeom>
            <a:avLst/>
            <a:gdLst>
              <a:gd name="connsiteX0" fmla="*/ 1830600 w 2736320"/>
              <a:gd name="connsiteY0" fmla="*/ 0 h 1813004"/>
              <a:gd name="connsiteX1" fmla="*/ 2736320 w 2736320"/>
              <a:gd name="connsiteY1" fmla="*/ 906133 h 1813004"/>
              <a:gd name="connsiteX2" fmla="*/ 1923205 w 2736320"/>
              <a:gd name="connsiteY2" fmla="*/ 1807588 h 1813004"/>
              <a:gd name="connsiteX3" fmla="*/ 1853190 w 2736320"/>
              <a:gd name="connsiteY3" fmla="*/ 1811125 h 1813004"/>
              <a:gd name="connsiteX4" fmla="*/ 1853190 w 2736320"/>
              <a:gd name="connsiteY4" fmla="*/ 1813004 h 1813004"/>
              <a:gd name="connsiteX5" fmla="*/ 0 w 2736320"/>
              <a:gd name="connsiteY5" fmla="*/ 1813004 h 1813004"/>
              <a:gd name="connsiteX6" fmla="*/ 0 w 2736320"/>
              <a:gd name="connsiteY6" fmla="*/ 1564 h 1813004"/>
              <a:gd name="connsiteX7" fmla="*/ 1799641 w 2736320"/>
              <a:gd name="connsiteY7" fmla="*/ 1564 h 181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6320" h="1813004">
                <a:moveTo>
                  <a:pt x="1830600" y="0"/>
                </a:moveTo>
                <a:cubicBezTo>
                  <a:pt x="2330815" y="0"/>
                  <a:pt x="2736320" y="405690"/>
                  <a:pt x="2736320" y="906133"/>
                </a:cubicBezTo>
                <a:cubicBezTo>
                  <a:pt x="2736320" y="1375299"/>
                  <a:pt x="2379919" y="1761185"/>
                  <a:pt x="1923205" y="1807588"/>
                </a:cubicBezTo>
                <a:lnTo>
                  <a:pt x="1853190" y="1811125"/>
                </a:lnTo>
                <a:lnTo>
                  <a:pt x="1853190" y="1813004"/>
                </a:lnTo>
                <a:lnTo>
                  <a:pt x="0" y="1813004"/>
                </a:lnTo>
                <a:lnTo>
                  <a:pt x="0" y="1564"/>
                </a:lnTo>
                <a:lnTo>
                  <a:pt x="1799641" y="1564"/>
                </a:lnTo>
                <a:close/>
              </a:path>
            </a:pathLst>
          </a:custGeom>
          <a:gradFill>
            <a:gsLst>
              <a:gs pos="0">
                <a:srgbClr val="249FD8"/>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 name="TextBox 1">
            <a:extLst>
              <a:ext uri="{FF2B5EF4-FFF2-40B4-BE49-F238E27FC236}">
                <a16:creationId xmlns:a16="http://schemas.microsoft.com/office/drawing/2014/main" id="{D89345FB-CED1-B41A-8E1F-717045B835A9}"/>
              </a:ext>
            </a:extLst>
          </p:cNvPr>
          <p:cNvSpPr txBox="1"/>
          <p:nvPr/>
        </p:nvSpPr>
        <p:spPr>
          <a:xfrm>
            <a:off x="618281" y="882896"/>
            <a:ext cx="4413737" cy="523220"/>
          </a:xfrm>
          <a:prstGeom prst="rect">
            <a:avLst/>
          </a:prstGeom>
          <a:noFill/>
        </p:spPr>
        <p:txBody>
          <a:bodyPr wrap="square" lIns="0" rIns="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ZA" sz="2800" i="0" u="none" strike="noStrike" kern="1200" cap="none" spc="0" normalizeH="0" baseline="0" noProof="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THE </a:t>
            </a:r>
            <a:r>
              <a:rPr lang="en-ZA" sz="2800">
                <a:solidFill>
                  <a:srgbClr val="0C3C98"/>
                </a:solidFill>
                <a:latin typeface="Avenir Next LT Pro" panose="020B0504020202020204" pitchFamily="34" charset="0"/>
                <a:ea typeface="Roboto" pitchFamily="2" charset="0"/>
                <a:cs typeface="Helvetica" panose="020B0604020202020204" pitchFamily="34" charset="0"/>
              </a:rPr>
              <a:t>INITIAL P</a:t>
            </a:r>
            <a:r>
              <a:rPr kumimoji="0" lang="en-ZA" sz="2800" i="0" u="none" strike="noStrike" kern="1200" cap="none" spc="0" normalizeH="0" baseline="0" noProof="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ROCESS</a:t>
            </a:r>
          </a:p>
        </p:txBody>
      </p:sp>
      <p:sp>
        <p:nvSpPr>
          <p:cNvPr id="6" name="TextBox 5">
            <a:extLst>
              <a:ext uri="{FF2B5EF4-FFF2-40B4-BE49-F238E27FC236}">
                <a16:creationId xmlns:a16="http://schemas.microsoft.com/office/drawing/2014/main" id="{28F98DC8-3BA6-BAEC-40F8-FF0C5139F220}"/>
              </a:ext>
            </a:extLst>
          </p:cNvPr>
          <p:cNvSpPr txBox="1"/>
          <p:nvPr/>
        </p:nvSpPr>
        <p:spPr>
          <a:xfrm>
            <a:off x="618281" y="1433013"/>
            <a:ext cx="7318214" cy="523220"/>
          </a:xfrm>
          <a:prstGeom prst="rect">
            <a:avLst/>
          </a:prstGeom>
          <a:noFill/>
        </p:spPr>
        <p:txBody>
          <a:bodyPr wrap="square" lIns="0" rIns="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ZA" sz="1400">
                <a:solidFill>
                  <a:srgbClr val="7E7E7E"/>
                </a:solidFill>
                <a:latin typeface="Avenir Next LT Pro" panose="020B0504020202020204" pitchFamily="34" charset="0"/>
                <a:ea typeface="Roboto" pitchFamily="2" charset="0"/>
                <a:cs typeface="Helvetica" panose="020B0604020202020204" pitchFamily="34" charset="0"/>
              </a:rPr>
              <a:t>Before we can provide the service of 3D printing on demand to the mines, we need to go through this process</a:t>
            </a:r>
            <a:endParaRPr kumimoji="0" lang="en-ZA" sz="1400" b="0" i="0" u="none" strike="noStrike" kern="1200" cap="none" spc="0" normalizeH="0" baseline="0" noProof="0">
              <a:ln>
                <a:noFill/>
              </a:ln>
              <a:solidFill>
                <a:srgbClr val="7E7E7E"/>
              </a:solidFill>
              <a:effectLst/>
              <a:uLnTx/>
              <a:uFillTx/>
              <a:latin typeface="Avenir Next LT Pro" panose="020B0504020202020204" pitchFamily="34" charset="0"/>
              <a:ea typeface="Roboto" pitchFamily="2" charset="0"/>
              <a:cs typeface="Helvetica" panose="020B0604020202020204" pitchFamily="34" charset="0"/>
            </a:endParaRPr>
          </a:p>
        </p:txBody>
      </p:sp>
      <p:sp>
        <p:nvSpPr>
          <p:cNvPr id="50" name="Oval 49">
            <a:extLst>
              <a:ext uri="{FF2B5EF4-FFF2-40B4-BE49-F238E27FC236}">
                <a16:creationId xmlns:a16="http://schemas.microsoft.com/office/drawing/2014/main" id="{D58EF9F0-04EA-C7A5-EB65-D714F68CD394}"/>
              </a:ext>
            </a:extLst>
          </p:cNvPr>
          <p:cNvSpPr/>
          <p:nvPr/>
        </p:nvSpPr>
        <p:spPr>
          <a:xfrm>
            <a:off x="2118553" y="3159123"/>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8" name="Picture 47">
            <a:extLst>
              <a:ext uri="{FF2B5EF4-FFF2-40B4-BE49-F238E27FC236}">
                <a16:creationId xmlns:a16="http://schemas.microsoft.com/office/drawing/2014/main" id="{5848BE61-B876-E812-A7B6-9F44F20164D4}"/>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l="24738" t="12999" r="24738" b="22535"/>
          <a:stretch/>
        </p:blipFill>
        <p:spPr>
          <a:xfrm>
            <a:off x="2388556" y="3344280"/>
            <a:ext cx="653968" cy="834420"/>
          </a:xfrm>
          <a:prstGeom prst="rect">
            <a:avLst/>
          </a:prstGeom>
        </p:spPr>
      </p:pic>
      <p:sp>
        <p:nvSpPr>
          <p:cNvPr id="51" name="Oval 50">
            <a:extLst>
              <a:ext uri="{FF2B5EF4-FFF2-40B4-BE49-F238E27FC236}">
                <a16:creationId xmlns:a16="http://schemas.microsoft.com/office/drawing/2014/main" id="{D8EA93C2-044E-A5F5-1A52-68F2731DC0AE}"/>
              </a:ext>
            </a:extLst>
          </p:cNvPr>
          <p:cNvSpPr/>
          <p:nvPr/>
        </p:nvSpPr>
        <p:spPr>
          <a:xfrm>
            <a:off x="4843622" y="3159123"/>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6" name="Picture 45">
            <a:extLst>
              <a:ext uri="{FF2B5EF4-FFF2-40B4-BE49-F238E27FC236}">
                <a16:creationId xmlns:a16="http://schemas.microsoft.com/office/drawing/2014/main" id="{51061C46-A096-77FA-1126-68BD532E2FB8}"/>
              </a:ext>
            </a:extLst>
          </p:cNvPr>
          <p:cNvPicPr>
            <a:picLocks noChangeAspect="1"/>
          </p:cNvPicPr>
          <p:nvPr/>
        </p:nvPicPr>
        <p:blipFill rotWithShape="1">
          <a:blip r:embed="rId4">
            <a:extLst>
              <a:ext uri="{28A0092B-C50C-407E-A947-70E740481C1C}">
                <a14:useLocalDpi xmlns:a14="http://schemas.microsoft.com/office/drawing/2010/main" val="0"/>
              </a:ext>
            </a:extLst>
          </a:blip>
          <a:srcRect l="11294" r="8667"/>
          <a:stretch/>
        </p:blipFill>
        <p:spPr>
          <a:xfrm flipH="1">
            <a:off x="4897977" y="3227513"/>
            <a:ext cx="1091784" cy="1067954"/>
          </a:xfrm>
          <a:prstGeom prst="rect">
            <a:avLst/>
          </a:prstGeom>
          <a:effectLst/>
        </p:spPr>
      </p:pic>
      <p:sp>
        <p:nvSpPr>
          <p:cNvPr id="52" name="Oval 51">
            <a:extLst>
              <a:ext uri="{FF2B5EF4-FFF2-40B4-BE49-F238E27FC236}">
                <a16:creationId xmlns:a16="http://schemas.microsoft.com/office/drawing/2014/main" id="{0D50D5F4-83AB-9A4B-2042-DF1189BF9EEF}"/>
              </a:ext>
            </a:extLst>
          </p:cNvPr>
          <p:cNvSpPr/>
          <p:nvPr/>
        </p:nvSpPr>
        <p:spPr>
          <a:xfrm>
            <a:off x="7565870" y="3159123"/>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5" name="Picture 44">
            <a:extLst>
              <a:ext uri="{FF2B5EF4-FFF2-40B4-BE49-F238E27FC236}">
                <a16:creationId xmlns:a16="http://schemas.microsoft.com/office/drawing/2014/main" id="{016EE8BA-1E22-4F15-7C1A-66522279A614}"/>
              </a:ext>
            </a:extLst>
          </p:cNvPr>
          <p:cNvPicPr>
            <a:picLocks noChangeAspect="1"/>
          </p:cNvPicPr>
          <p:nvPr/>
        </p:nvPicPr>
        <p:blipFill rotWithShape="1">
          <a:blip r:embed="rId5"/>
          <a:srcRect l="6428" t="7404" r="41511"/>
          <a:stretch/>
        </p:blipFill>
        <p:spPr>
          <a:xfrm>
            <a:off x="7700575" y="3293828"/>
            <a:ext cx="935324" cy="935324"/>
          </a:xfrm>
          <a:prstGeom prst="ellipse">
            <a:avLst/>
          </a:prstGeom>
        </p:spPr>
      </p:pic>
      <p:pic>
        <p:nvPicPr>
          <p:cNvPr id="49" name="Picture 48">
            <a:extLst>
              <a:ext uri="{FF2B5EF4-FFF2-40B4-BE49-F238E27FC236}">
                <a16:creationId xmlns:a16="http://schemas.microsoft.com/office/drawing/2014/main" id="{C087AE11-D5FC-CD02-6ECC-17132876B05D}"/>
              </a:ext>
            </a:extLst>
          </p:cNvPr>
          <p:cNvPicPr>
            <a:picLocks noChangeAspect="1"/>
          </p:cNvPicPr>
          <p:nvPr/>
        </p:nvPicPr>
        <p:blipFill>
          <a:blip r:embed="rId6"/>
          <a:stretch>
            <a:fillRect/>
          </a:stretch>
        </p:blipFill>
        <p:spPr>
          <a:xfrm>
            <a:off x="7971777" y="3679964"/>
            <a:ext cx="764172" cy="620253"/>
          </a:xfrm>
          <a:prstGeom prst="rect">
            <a:avLst/>
          </a:prstGeom>
        </p:spPr>
      </p:pic>
      <p:sp>
        <p:nvSpPr>
          <p:cNvPr id="53" name="Oval 52">
            <a:extLst>
              <a:ext uri="{FF2B5EF4-FFF2-40B4-BE49-F238E27FC236}">
                <a16:creationId xmlns:a16="http://schemas.microsoft.com/office/drawing/2014/main" id="{98211806-50EF-0346-539C-4A5AC443E311}"/>
              </a:ext>
            </a:extLst>
          </p:cNvPr>
          <p:cNvSpPr/>
          <p:nvPr/>
        </p:nvSpPr>
        <p:spPr>
          <a:xfrm>
            <a:off x="10188694" y="3159123"/>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7" name="Picture 46" descr="A picture containing text, toy, doll, vector graphics&#10;&#10;Description automatically generated">
            <a:extLst>
              <a:ext uri="{FF2B5EF4-FFF2-40B4-BE49-F238E27FC236}">
                <a16:creationId xmlns:a16="http://schemas.microsoft.com/office/drawing/2014/main" id="{9A284B64-4794-D30B-7988-ECBB4D8B900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58867" y="3218504"/>
            <a:ext cx="1085972" cy="1085972"/>
          </a:xfrm>
          <a:prstGeom prst="rect">
            <a:avLst/>
          </a:prstGeom>
        </p:spPr>
      </p:pic>
      <p:sp>
        <p:nvSpPr>
          <p:cNvPr id="55" name="TextBox 54">
            <a:extLst>
              <a:ext uri="{FF2B5EF4-FFF2-40B4-BE49-F238E27FC236}">
                <a16:creationId xmlns:a16="http://schemas.microsoft.com/office/drawing/2014/main" id="{6D65558C-C8C9-9DAA-B01E-88C7E343953F}"/>
              </a:ext>
            </a:extLst>
          </p:cNvPr>
          <p:cNvSpPr txBox="1"/>
          <p:nvPr/>
        </p:nvSpPr>
        <p:spPr>
          <a:xfrm>
            <a:off x="618281" y="3607602"/>
            <a:ext cx="1500272" cy="307777"/>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AGREEMENT</a:t>
            </a:r>
            <a:endParaRPr lang="en-ZA" sz="1200">
              <a:solidFill>
                <a:schemeClr val="bg1"/>
              </a:solidFill>
            </a:endParaRPr>
          </a:p>
        </p:txBody>
      </p:sp>
      <p:sp>
        <p:nvSpPr>
          <p:cNvPr id="56" name="TextBox 55">
            <a:extLst>
              <a:ext uri="{FF2B5EF4-FFF2-40B4-BE49-F238E27FC236}">
                <a16:creationId xmlns:a16="http://schemas.microsoft.com/office/drawing/2014/main" id="{3DD2B55F-D33A-32CA-920A-05B6D651B5BA}"/>
              </a:ext>
            </a:extLst>
          </p:cNvPr>
          <p:cNvSpPr txBox="1"/>
          <p:nvPr/>
        </p:nvSpPr>
        <p:spPr>
          <a:xfrm>
            <a:off x="3375445" y="3392158"/>
            <a:ext cx="1464990" cy="738664"/>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CAD SCHEMATICS BLOCKCHAIN</a:t>
            </a:r>
            <a:endParaRPr lang="en-ZA" sz="1400">
              <a:solidFill>
                <a:schemeClr val="bg1"/>
              </a:solidFill>
            </a:endParaRPr>
          </a:p>
        </p:txBody>
      </p:sp>
      <p:sp>
        <p:nvSpPr>
          <p:cNvPr id="57" name="TextBox 56">
            <a:extLst>
              <a:ext uri="{FF2B5EF4-FFF2-40B4-BE49-F238E27FC236}">
                <a16:creationId xmlns:a16="http://schemas.microsoft.com/office/drawing/2014/main" id="{2C1611C2-DD5C-C711-AD3D-F7F1595AED5E}"/>
              </a:ext>
            </a:extLst>
          </p:cNvPr>
          <p:cNvSpPr txBox="1"/>
          <p:nvPr/>
        </p:nvSpPr>
        <p:spPr>
          <a:xfrm>
            <a:off x="609430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DESIGN ENGINEERING</a:t>
            </a:r>
            <a:endParaRPr lang="en-ZA" sz="1400">
              <a:solidFill>
                <a:schemeClr val="bg1"/>
              </a:solidFill>
            </a:endParaRPr>
          </a:p>
        </p:txBody>
      </p:sp>
      <p:sp>
        <p:nvSpPr>
          <p:cNvPr id="58" name="TextBox 57">
            <a:extLst>
              <a:ext uri="{FF2B5EF4-FFF2-40B4-BE49-F238E27FC236}">
                <a16:creationId xmlns:a16="http://schemas.microsoft.com/office/drawing/2014/main" id="{2E8FD57D-5FA4-ADAA-3536-E291851D2B57}"/>
              </a:ext>
            </a:extLst>
          </p:cNvPr>
          <p:cNvSpPr txBox="1"/>
          <p:nvPr/>
        </p:nvSpPr>
        <p:spPr>
          <a:xfrm>
            <a:off x="872071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QUALITY ASSURANCE</a:t>
            </a:r>
            <a:endParaRPr lang="en-ZA" sz="1400">
              <a:solidFill>
                <a:schemeClr val="bg1"/>
              </a:solidFill>
            </a:endParaRPr>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6358698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D87CCAE5-24B5-DDD9-B4C0-6188FE758E2F}"/>
              </a:ext>
            </a:extLst>
          </p:cNvPr>
          <p:cNvGrpSpPr/>
          <p:nvPr/>
        </p:nvGrpSpPr>
        <p:grpSpPr>
          <a:xfrm>
            <a:off x="4692034" y="3033118"/>
            <a:ext cx="876101" cy="1659742"/>
            <a:chOff x="4365191" y="3016081"/>
            <a:chExt cx="700815" cy="1234230"/>
          </a:xfrm>
        </p:grpSpPr>
        <p:sp>
          <p:nvSpPr>
            <p:cNvPr id="29" name="Rectangle 28">
              <a:extLst>
                <a:ext uri="{FF2B5EF4-FFF2-40B4-BE49-F238E27FC236}">
                  <a16:creationId xmlns:a16="http://schemas.microsoft.com/office/drawing/2014/main" id="{CC183EC6-5B60-E79E-FB1A-6AD42F8AD88A}"/>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Oval 31">
              <a:extLst>
                <a:ext uri="{FF2B5EF4-FFF2-40B4-BE49-F238E27FC236}">
                  <a16:creationId xmlns:a16="http://schemas.microsoft.com/office/drawing/2014/main" id="{4B4B6BAF-4F7E-038D-1A0A-A11E5E387375}"/>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Oval 34">
              <a:extLst>
                <a:ext uri="{FF2B5EF4-FFF2-40B4-BE49-F238E27FC236}">
                  <a16:creationId xmlns:a16="http://schemas.microsoft.com/office/drawing/2014/main" id="{009EDCF4-B697-26CA-8BD0-891371521816}"/>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0" name="Group 59">
            <a:extLst>
              <a:ext uri="{FF2B5EF4-FFF2-40B4-BE49-F238E27FC236}">
                <a16:creationId xmlns:a16="http://schemas.microsoft.com/office/drawing/2014/main" id="{84E1956E-4C75-CB37-0F82-34D168FF7596}"/>
              </a:ext>
            </a:extLst>
          </p:cNvPr>
          <p:cNvGrpSpPr/>
          <p:nvPr/>
        </p:nvGrpSpPr>
        <p:grpSpPr>
          <a:xfrm>
            <a:off x="2572272" y="3033118"/>
            <a:ext cx="876101" cy="1659742"/>
            <a:chOff x="4365191" y="3016081"/>
            <a:chExt cx="700815" cy="1234230"/>
          </a:xfrm>
        </p:grpSpPr>
        <p:sp>
          <p:nvSpPr>
            <p:cNvPr id="61" name="Rectangle 60">
              <a:extLst>
                <a:ext uri="{FF2B5EF4-FFF2-40B4-BE49-F238E27FC236}">
                  <a16:creationId xmlns:a16="http://schemas.microsoft.com/office/drawing/2014/main" id="{4BE6A01D-C299-6714-EFB0-3F5442CE9E94}"/>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Oval 63">
              <a:extLst>
                <a:ext uri="{FF2B5EF4-FFF2-40B4-BE49-F238E27FC236}">
                  <a16:creationId xmlns:a16="http://schemas.microsoft.com/office/drawing/2014/main" id="{B2BD9D1C-4121-0004-08E0-341DF1DC456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Oval 64">
              <a:extLst>
                <a:ext uri="{FF2B5EF4-FFF2-40B4-BE49-F238E27FC236}">
                  <a16:creationId xmlns:a16="http://schemas.microsoft.com/office/drawing/2014/main" id="{009ED519-4CB9-CC1F-6944-3ED9C544CF25}"/>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6" name="Group 65">
            <a:extLst>
              <a:ext uri="{FF2B5EF4-FFF2-40B4-BE49-F238E27FC236}">
                <a16:creationId xmlns:a16="http://schemas.microsoft.com/office/drawing/2014/main" id="{4D457981-57C4-2BFB-6DFC-66E23E1F13B9}"/>
              </a:ext>
            </a:extLst>
          </p:cNvPr>
          <p:cNvGrpSpPr/>
          <p:nvPr/>
        </p:nvGrpSpPr>
        <p:grpSpPr>
          <a:xfrm>
            <a:off x="6813917" y="3033118"/>
            <a:ext cx="876101" cy="1659742"/>
            <a:chOff x="4365191" y="3016081"/>
            <a:chExt cx="700815" cy="1234230"/>
          </a:xfrm>
        </p:grpSpPr>
        <p:sp>
          <p:nvSpPr>
            <p:cNvPr id="67" name="Rectangle 66">
              <a:extLst>
                <a:ext uri="{FF2B5EF4-FFF2-40B4-BE49-F238E27FC236}">
                  <a16:creationId xmlns:a16="http://schemas.microsoft.com/office/drawing/2014/main" id="{5F74365C-80E9-0436-EBC1-CE61704E2923}"/>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a16="http://schemas.microsoft.com/office/drawing/2014/main" id="{20134E08-35CC-8FD5-0DF0-B0E92D8B032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a16="http://schemas.microsoft.com/office/drawing/2014/main" id="{4D4768B5-7A82-BF8B-9285-6E40FB0FB4F0}"/>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70" name="Group 69">
            <a:extLst>
              <a:ext uri="{FF2B5EF4-FFF2-40B4-BE49-F238E27FC236}">
                <a16:creationId xmlns:a16="http://schemas.microsoft.com/office/drawing/2014/main" id="{CCA4EA0C-91D4-BA95-389E-57D56B3C3759}"/>
              </a:ext>
            </a:extLst>
          </p:cNvPr>
          <p:cNvGrpSpPr/>
          <p:nvPr/>
        </p:nvGrpSpPr>
        <p:grpSpPr>
          <a:xfrm>
            <a:off x="8944171" y="3033118"/>
            <a:ext cx="876101" cy="1659742"/>
            <a:chOff x="4365191" y="3016081"/>
            <a:chExt cx="700815" cy="1234230"/>
          </a:xfrm>
        </p:grpSpPr>
        <p:sp>
          <p:nvSpPr>
            <p:cNvPr id="71" name="Rectangle 70">
              <a:extLst>
                <a:ext uri="{FF2B5EF4-FFF2-40B4-BE49-F238E27FC236}">
                  <a16:creationId xmlns:a16="http://schemas.microsoft.com/office/drawing/2014/main" id="{E0CAE4B2-996E-D714-9CC2-95E7488F9DB2}"/>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Oval 71">
              <a:extLst>
                <a:ext uri="{FF2B5EF4-FFF2-40B4-BE49-F238E27FC236}">
                  <a16:creationId xmlns:a16="http://schemas.microsoft.com/office/drawing/2014/main" id="{9E4541B4-51F1-180C-07D3-A1A8873BB7E8}"/>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3" name="Oval 72">
              <a:extLst>
                <a:ext uri="{FF2B5EF4-FFF2-40B4-BE49-F238E27FC236}">
                  <a16:creationId xmlns:a16="http://schemas.microsoft.com/office/drawing/2014/main" id="{38630B89-319A-D46B-C173-BADD9DE775DD}"/>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9" name="Oval 8">
            <a:extLst>
              <a:ext uri="{FF2B5EF4-FFF2-40B4-BE49-F238E27FC236}">
                <a16:creationId xmlns:a16="http://schemas.microsoft.com/office/drawing/2014/main" id="{A6749B4F-4631-BFD5-DED7-FCD279D7505F}"/>
              </a:ext>
            </a:extLst>
          </p:cNvPr>
          <p:cNvSpPr/>
          <p:nvPr/>
        </p:nvSpPr>
        <p:spPr>
          <a:xfrm>
            <a:off x="1062396" y="2957269"/>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Oval 9">
            <a:extLst>
              <a:ext uri="{FF2B5EF4-FFF2-40B4-BE49-F238E27FC236}">
                <a16:creationId xmlns:a16="http://schemas.microsoft.com/office/drawing/2014/main" id="{9F1307A3-AC27-AE64-FF09-C96ADA63AF9D}"/>
              </a:ext>
            </a:extLst>
          </p:cNvPr>
          <p:cNvSpPr/>
          <p:nvPr/>
        </p:nvSpPr>
        <p:spPr>
          <a:xfrm>
            <a:off x="3191347" y="2968458"/>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6" name="Oval 15">
            <a:extLst>
              <a:ext uri="{FF2B5EF4-FFF2-40B4-BE49-F238E27FC236}">
                <a16:creationId xmlns:a16="http://schemas.microsoft.com/office/drawing/2014/main" id="{10F71570-DE78-3B29-54E2-CF5922857979}"/>
              </a:ext>
            </a:extLst>
          </p:cNvPr>
          <p:cNvSpPr/>
          <p:nvPr/>
        </p:nvSpPr>
        <p:spPr>
          <a:xfrm>
            <a:off x="5320298" y="2957269"/>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Oval 16">
            <a:extLst>
              <a:ext uri="{FF2B5EF4-FFF2-40B4-BE49-F238E27FC236}">
                <a16:creationId xmlns:a16="http://schemas.microsoft.com/office/drawing/2014/main" id="{9117D0CD-76C9-FDC7-C613-72D0524DF672}"/>
              </a:ext>
            </a:extLst>
          </p:cNvPr>
          <p:cNvSpPr/>
          <p:nvPr/>
        </p:nvSpPr>
        <p:spPr>
          <a:xfrm>
            <a:off x="7444901" y="2957269"/>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Oval 17">
            <a:extLst>
              <a:ext uri="{FF2B5EF4-FFF2-40B4-BE49-F238E27FC236}">
                <a16:creationId xmlns:a16="http://schemas.microsoft.com/office/drawing/2014/main" id="{861F136C-F458-AD72-D523-996AE2356436}"/>
              </a:ext>
            </a:extLst>
          </p:cNvPr>
          <p:cNvSpPr/>
          <p:nvPr/>
        </p:nvSpPr>
        <p:spPr>
          <a:xfrm>
            <a:off x="9569504" y="2968458"/>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5" name="Group 14">
            <a:extLst>
              <a:ext uri="{FF2B5EF4-FFF2-40B4-BE49-F238E27FC236}">
                <a16:creationId xmlns:a16="http://schemas.microsoft.com/office/drawing/2014/main" id="{3B101BAD-7E65-9FA3-EA5D-99EE488AB50C}"/>
              </a:ext>
            </a:extLst>
          </p:cNvPr>
          <p:cNvGrpSpPr/>
          <p:nvPr/>
        </p:nvGrpSpPr>
        <p:grpSpPr>
          <a:xfrm>
            <a:off x="5666641" y="3033118"/>
            <a:ext cx="1067270" cy="1187948"/>
            <a:chOff x="5092626" y="2648668"/>
            <a:chExt cx="1590033" cy="1769822"/>
          </a:xfrm>
        </p:grpSpPr>
        <p:pic>
          <p:nvPicPr>
            <p:cNvPr id="12" name="Picture 11">
              <a:extLst>
                <a:ext uri="{FF2B5EF4-FFF2-40B4-BE49-F238E27FC236}">
                  <a16:creationId xmlns:a16="http://schemas.microsoft.com/office/drawing/2014/main" id="{B7CD0099-CE21-1DC2-3552-F2BC09E61532}"/>
                </a:ext>
              </a:extLst>
            </p:cNvPr>
            <p:cNvPicPr>
              <a:picLocks noChangeAspect="1"/>
            </p:cNvPicPr>
            <p:nvPr/>
          </p:nvPicPr>
          <p:blipFill>
            <a:blip r:embed="rId2">
              <a:extLst>
                <a:ext uri="{28A0092B-C50C-407E-A947-70E740481C1C}">
                  <a14:useLocalDpi xmlns:a14="http://schemas.microsoft.com/office/drawing/2010/main" val="0"/>
                </a:ext>
              </a:extLst>
            </a:blip>
            <a:srcRect l="5193" r="5193"/>
            <a:stretch/>
          </p:blipFill>
          <p:spPr>
            <a:xfrm>
              <a:off x="5092626" y="2648668"/>
              <a:ext cx="1590033" cy="1769822"/>
            </a:xfrm>
            <a:prstGeom prst="rect">
              <a:avLst/>
            </a:prstGeom>
          </p:spPr>
        </p:pic>
        <p:grpSp>
          <p:nvGrpSpPr>
            <p:cNvPr id="14" name="Group 13">
              <a:extLst>
                <a:ext uri="{FF2B5EF4-FFF2-40B4-BE49-F238E27FC236}">
                  <a16:creationId xmlns:a16="http://schemas.microsoft.com/office/drawing/2014/main" id="{5FEBB250-90A7-D233-3514-F7DDD98D215C}"/>
                </a:ext>
              </a:extLst>
            </p:cNvPr>
            <p:cNvGrpSpPr/>
            <p:nvPr/>
          </p:nvGrpSpPr>
          <p:grpSpPr>
            <a:xfrm>
              <a:off x="5572568" y="3450555"/>
              <a:ext cx="713452" cy="747430"/>
              <a:chOff x="5572568" y="3450555"/>
              <a:chExt cx="713452" cy="747430"/>
            </a:xfrm>
          </p:grpSpPr>
          <p:pic>
            <p:nvPicPr>
              <p:cNvPr id="13" name="Picture 12" descr="Icon&#10;&#10;Description automatically generated">
                <a:extLst>
                  <a:ext uri="{FF2B5EF4-FFF2-40B4-BE49-F238E27FC236}">
                    <a16:creationId xmlns:a16="http://schemas.microsoft.com/office/drawing/2014/main" id="{1EFE1421-6A7B-8F5B-1D23-5701CFDDDDAC}"/>
                  </a:ext>
                </a:extLst>
              </p:cNvPr>
              <p:cNvPicPr>
                <a:picLocks noChangeAspect="1"/>
              </p:cNvPicPr>
              <p:nvPr/>
            </p:nvPicPr>
            <p:blipFill rotWithShape="1">
              <a:blip r:embed="rId3">
                <a:alphaModFix amt="23000"/>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t="24310"/>
              <a:stretch/>
            </p:blipFill>
            <p:spPr>
              <a:xfrm rot="2148251">
                <a:off x="5572568" y="3642938"/>
                <a:ext cx="637495" cy="555047"/>
              </a:xfrm>
              <a:prstGeom prst="rect">
                <a:avLst/>
              </a:prstGeom>
            </p:spPr>
          </p:pic>
          <p:pic>
            <p:nvPicPr>
              <p:cNvPr id="11" name="Picture 10" descr="Icon&#10;&#10;Description automatically generated">
                <a:extLst>
                  <a:ext uri="{FF2B5EF4-FFF2-40B4-BE49-F238E27FC236}">
                    <a16:creationId xmlns:a16="http://schemas.microsoft.com/office/drawing/2014/main" id="{C0B1461F-F61A-19DD-E956-95D0A3B23656}"/>
                  </a:ext>
                </a:extLst>
              </p:cNvPr>
              <p:cNvPicPr>
                <a:picLocks noChangeAspect="1"/>
              </p:cNvPicPr>
              <p:nvPr/>
            </p:nvPicPr>
            <p:blipFill>
              <a:blip r:embed="rId5">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rot="2148251">
                <a:off x="5648525" y="3450555"/>
                <a:ext cx="637495" cy="733319"/>
              </a:xfrm>
              <a:prstGeom prst="rect">
                <a:avLst/>
              </a:prstGeom>
            </p:spPr>
          </p:pic>
        </p:grpSp>
      </p:grpSp>
      <p:grpSp>
        <p:nvGrpSpPr>
          <p:cNvPr id="26" name="Group 25">
            <a:extLst>
              <a:ext uri="{FF2B5EF4-FFF2-40B4-BE49-F238E27FC236}">
                <a16:creationId xmlns:a16="http://schemas.microsoft.com/office/drawing/2014/main" id="{69C80791-F7FA-C56F-F48C-6DD198152F7A}"/>
              </a:ext>
            </a:extLst>
          </p:cNvPr>
          <p:cNvGrpSpPr/>
          <p:nvPr/>
        </p:nvGrpSpPr>
        <p:grpSpPr>
          <a:xfrm rot="741419">
            <a:off x="1405788" y="3110791"/>
            <a:ext cx="996768" cy="1112080"/>
            <a:chOff x="834826" y="2023759"/>
            <a:chExt cx="1118342" cy="1247719"/>
          </a:xfrm>
        </p:grpSpPr>
        <p:grpSp>
          <p:nvGrpSpPr>
            <p:cNvPr id="24" name="Group 23">
              <a:extLst>
                <a:ext uri="{FF2B5EF4-FFF2-40B4-BE49-F238E27FC236}">
                  <a16:creationId xmlns:a16="http://schemas.microsoft.com/office/drawing/2014/main" id="{19C6691A-E401-BBF0-22B8-2F3D468D7440}"/>
                </a:ext>
              </a:extLst>
            </p:cNvPr>
            <p:cNvGrpSpPr/>
            <p:nvPr/>
          </p:nvGrpSpPr>
          <p:grpSpPr>
            <a:xfrm>
              <a:off x="834826" y="2023759"/>
              <a:ext cx="1118342" cy="1247719"/>
              <a:chOff x="834826" y="2023759"/>
              <a:chExt cx="1118342" cy="1247719"/>
            </a:xfrm>
          </p:grpSpPr>
          <p:pic>
            <p:nvPicPr>
              <p:cNvPr id="5" name="Picture 4">
                <a:extLst>
                  <a:ext uri="{FF2B5EF4-FFF2-40B4-BE49-F238E27FC236}">
                    <a16:creationId xmlns:a16="http://schemas.microsoft.com/office/drawing/2014/main" id="{FF9CA3D3-3A13-C44E-56A3-957F984CCA88}"/>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35337" t="36065" r="57591" b="54006"/>
              <a:stretch/>
            </p:blipFill>
            <p:spPr>
              <a:xfrm>
                <a:off x="1102519" y="2445544"/>
                <a:ext cx="98190" cy="137880"/>
              </a:xfrm>
              <a:prstGeom prst="rect">
                <a:avLst/>
              </a:prstGeom>
              <a:effectLst>
                <a:outerShdw blurRad="50800" dist="38100" dir="5400000" algn="t" rotWithShape="0">
                  <a:prstClr val="black">
                    <a:alpha val="40000"/>
                  </a:prstClr>
                </a:outerShdw>
              </a:effectLst>
            </p:spPr>
          </p:pic>
          <p:pic>
            <p:nvPicPr>
              <p:cNvPr id="21" name="Picture 20" descr="Icon&#10;&#10;Description automatically generated">
                <a:extLst>
                  <a:ext uri="{FF2B5EF4-FFF2-40B4-BE49-F238E27FC236}">
                    <a16:creationId xmlns:a16="http://schemas.microsoft.com/office/drawing/2014/main" id="{6873162A-4345-D1A3-1722-FEDF1C838027}"/>
                  </a:ext>
                </a:extLst>
              </p:cNvPr>
              <p:cNvPicPr>
                <a:picLocks noChangeAspect="1"/>
              </p:cNvPicPr>
              <p:nvPr/>
            </p:nvPicPr>
            <p:blipFill rotWithShape="1">
              <a:blip r:embed="rId8">
                <a:extLst>
                  <a:ext uri="{28A0092B-C50C-407E-A947-70E740481C1C}">
                    <a14:useLocalDpi xmlns:a14="http://schemas.microsoft.com/office/drawing/2010/main" val="0"/>
                  </a:ext>
                </a:extLst>
              </a:blip>
              <a:srcRect l="30459" b="34595"/>
              <a:stretch/>
            </p:blipFill>
            <p:spPr>
              <a:xfrm rot="209634">
                <a:off x="1306307" y="2023759"/>
                <a:ext cx="646861" cy="699831"/>
              </a:xfrm>
              <a:prstGeom prst="rect">
                <a:avLst/>
              </a:prstGeom>
            </p:spPr>
          </p:pic>
          <p:pic>
            <p:nvPicPr>
              <p:cNvPr id="22" name="Picture 21" descr="Icon&#10;&#10;Description automatically generated">
                <a:extLst>
                  <a:ext uri="{FF2B5EF4-FFF2-40B4-BE49-F238E27FC236}">
                    <a16:creationId xmlns:a16="http://schemas.microsoft.com/office/drawing/2014/main" id="{B7DB2ECC-2115-D08C-96BA-0626B5BBD703}"/>
                  </a:ext>
                </a:extLst>
              </p:cNvPr>
              <p:cNvPicPr>
                <a:picLocks noChangeAspect="1"/>
              </p:cNvPicPr>
              <p:nvPr/>
            </p:nvPicPr>
            <p:blipFill rotWithShape="1">
              <a:blip r:embed="rId8">
                <a:extLst>
                  <a:ext uri="{28A0092B-C50C-407E-A947-70E740481C1C}">
                    <a14:useLocalDpi xmlns:a14="http://schemas.microsoft.com/office/drawing/2010/main" val="0"/>
                  </a:ext>
                </a:extLst>
              </a:blip>
              <a:srcRect l="-2704" t="44697" r="44030" b="1138"/>
              <a:stretch/>
            </p:blipFill>
            <p:spPr>
              <a:xfrm rot="19823813">
                <a:off x="834826" y="2746799"/>
                <a:ext cx="494099" cy="524679"/>
              </a:xfrm>
              <a:prstGeom prst="rect">
                <a:avLst/>
              </a:prstGeom>
            </p:spPr>
          </p:pic>
          <p:pic>
            <p:nvPicPr>
              <p:cNvPr id="23" name="Picture 22">
                <a:extLst>
                  <a:ext uri="{FF2B5EF4-FFF2-40B4-BE49-F238E27FC236}">
                    <a16:creationId xmlns:a16="http://schemas.microsoft.com/office/drawing/2014/main" id="{6272894D-59D2-AEE9-1A6B-40C5E9239E83}"/>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54200" t="61445" r="32765" b="27923"/>
              <a:stretch/>
            </p:blipFill>
            <p:spPr>
              <a:xfrm>
                <a:off x="1364456" y="2797969"/>
                <a:ext cx="180975" cy="147637"/>
              </a:xfrm>
              <a:prstGeom prst="rect">
                <a:avLst/>
              </a:prstGeom>
              <a:effectLst>
                <a:outerShdw blurRad="50800" dist="38100" dir="5400000" algn="t" rotWithShape="0">
                  <a:prstClr val="black">
                    <a:alpha val="40000"/>
                  </a:prstClr>
                </a:outerShdw>
              </a:effectLst>
            </p:spPr>
          </p:pic>
        </p:grpSp>
        <p:sp>
          <p:nvSpPr>
            <p:cNvPr id="25" name="Isosceles Triangle 24">
              <a:extLst>
                <a:ext uri="{FF2B5EF4-FFF2-40B4-BE49-F238E27FC236}">
                  <a16:creationId xmlns:a16="http://schemas.microsoft.com/office/drawing/2014/main" id="{80CE2597-38AC-F788-7A43-28F1315B20C8}"/>
                </a:ext>
              </a:extLst>
            </p:cNvPr>
            <p:cNvSpPr/>
            <p:nvPr/>
          </p:nvSpPr>
          <p:spPr>
            <a:xfrm rot="11141138">
              <a:off x="973888" y="2664228"/>
              <a:ext cx="311204" cy="80910"/>
            </a:xfrm>
            <a:prstGeom prst="triangle">
              <a:avLst>
                <a:gd name="adj" fmla="val 48260"/>
              </a:avLst>
            </a:prstGeom>
            <a:solidFill>
              <a:srgbClr val="00B0F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34" name="Group 33">
            <a:extLst>
              <a:ext uri="{FF2B5EF4-FFF2-40B4-BE49-F238E27FC236}">
                <a16:creationId xmlns:a16="http://schemas.microsoft.com/office/drawing/2014/main" id="{5EEA7CBB-AABD-C7DE-B2D2-1C450F3B2F86}"/>
              </a:ext>
            </a:extLst>
          </p:cNvPr>
          <p:cNvGrpSpPr/>
          <p:nvPr/>
        </p:nvGrpSpPr>
        <p:grpSpPr>
          <a:xfrm>
            <a:off x="3244165" y="2956171"/>
            <a:ext cx="1530457" cy="1351903"/>
            <a:chOff x="7210291" y="1769418"/>
            <a:chExt cx="2657775" cy="2347702"/>
          </a:xfrm>
        </p:grpSpPr>
        <p:pic>
          <p:nvPicPr>
            <p:cNvPr id="30" name="Picture 29">
              <a:extLst>
                <a:ext uri="{FF2B5EF4-FFF2-40B4-BE49-F238E27FC236}">
                  <a16:creationId xmlns:a16="http://schemas.microsoft.com/office/drawing/2014/main" id="{0CECF0A2-007D-0F07-09C2-B51F9AF3F39B}"/>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7210291" y="1769418"/>
              <a:ext cx="2657775" cy="2347702"/>
            </a:xfrm>
            <a:prstGeom prst="rect">
              <a:avLst/>
            </a:prstGeom>
          </p:spPr>
        </p:pic>
        <p:pic>
          <p:nvPicPr>
            <p:cNvPr id="31" name="Picture 30" descr="Icon&#10;&#10;Description automatically generated">
              <a:extLst>
                <a:ext uri="{FF2B5EF4-FFF2-40B4-BE49-F238E27FC236}">
                  <a16:creationId xmlns:a16="http://schemas.microsoft.com/office/drawing/2014/main" id="{7119B84F-8EDB-CDFB-200F-3175759E9E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988491">
              <a:off x="9049004" y="2319990"/>
              <a:ext cx="326648" cy="375748"/>
            </a:xfrm>
            <a:prstGeom prst="rect">
              <a:avLst/>
            </a:prstGeom>
            <a:effectLst/>
          </p:spPr>
        </p:pic>
        <p:sp>
          <p:nvSpPr>
            <p:cNvPr id="33" name="Rectangle 32">
              <a:extLst>
                <a:ext uri="{FF2B5EF4-FFF2-40B4-BE49-F238E27FC236}">
                  <a16:creationId xmlns:a16="http://schemas.microsoft.com/office/drawing/2014/main" id="{BCE7A720-5EE9-E439-4BB0-9A695883221A}"/>
                </a:ext>
              </a:extLst>
            </p:cNvPr>
            <p:cNvSpPr/>
            <p:nvPr/>
          </p:nvSpPr>
          <p:spPr>
            <a:xfrm rot="1212442">
              <a:off x="8894095" y="2740011"/>
              <a:ext cx="379010" cy="175956"/>
            </a:xfrm>
            <a:prstGeom prst="rect">
              <a:avLst/>
            </a:prstGeom>
            <a:solidFill>
              <a:srgbClr val="FFC94D"/>
            </a:solidFill>
          </p:spPr>
          <p:style>
            <a:lnRef idx="2">
              <a:schemeClr val="accent4">
                <a:shade val="50000"/>
              </a:schemeClr>
            </a:lnRef>
            <a:fillRef idx="1">
              <a:schemeClr val="accent4"/>
            </a:fillRef>
            <a:effectRef idx="0">
              <a:schemeClr val="accent4"/>
            </a:effectRef>
            <a:fontRef idx="minor">
              <a:schemeClr val="lt1"/>
            </a:fontRef>
          </p:style>
          <p:txBody>
            <a:bodyPr lIns="0" tIns="0" rIns="0" bIns="0" rtlCol="0" anchor="ctr"/>
            <a:lstStyle/>
            <a:p>
              <a:pPr algn="ctr"/>
              <a:r>
                <a:rPr lang="en-ZA" sz="1000"/>
                <a:t>BUY</a:t>
              </a:r>
              <a:endParaRPr lang="en-ZA" sz="800"/>
            </a:p>
          </p:txBody>
        </p:sp>
      </p:grpSp>
      <p:grpSp>
        <p:nvGrpSpPr>
          <p:cNvPr id="20" name="Group 19">
            <a:extLst>
              <a:ext uri="{FF2B5EF4-FFF2-40B4-BE49-F238E27FC236}">
                <a16:creationId xmlns:a16="http://schemas.microsoft.com/office/drawing/2014/main" id="{38AC2B08-76D6-285F-4828-8E1656402236}"/>
              </a:ext>
            </a:extLst>
          </p:cNvPr>
          <p:cNvGrpSpPr/>
          <p:nvPr/>
        </p:nvGrpSpPr>
        <p:grpSpPr>
          <a:xfrm>
            <a:off x="7657722" y="3141230"/>
            <a:ext cx="1301993" cy="933120"/>
            <a:chOff x="5916827" y="2103468"/>
            <a:chExt cx="1535846" cy="1100721"/>
          </a:xfrm>
        </p:grpSpPr>
        <p:pic>
          <p:nvPicPr>
            <p:cNvPr id="3" name="Picture 2" descr="Icon&#10;&#10;Description automatically generated">
              <a:extLst>
                <a:ext uri="{FF2B5EF4-FFF2-40B4-BE49-F238E27FC236}">
                  <a16:creationId xmlns:a16="http://schemas.microsoft.com/office/drawing/2014/main" id="{957B3C27-EF7E-BF76-9AD6-D1C4C33C8587}"/>
                </a:ext>
              </a:extLst>
            </p:cNvPr>
            <p:cNvPicPr>
              <a:picLocks noChangeAspect="1"/>
            </p:cNvPicPr>
            <p:nvPr/>
          </p:nvPicPr>
          <p:blipFill>
            <a:blip r:embed="rId10">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rot="17364310">
              <a:off x="6403568" y="2030133"/>
              <a:ext cx="975769" cy="1122440"/>
            </a:xfrm>
            <a:prstGeom prst="rect">
              <a:avLst/>
            </a:prstGeom>
            <a:effectLst/>
          </p:spPr>
        </p:pic>
        <p:pic>
          <p:nvPicPr>
            <p:cNvPr id="19" name="Picture 18" descr="A picture containing dark, blur&#10;&#10;Description automatically generated">
              <a:extLst>
                <a:ext uri="{FF2B5EF4-FFF2-40B4-BE49-F238E27FC236}">
                  <a16:creationId xmlns:a16="http://schemas.microsoft.com/office/drawing/2014/main" id="{CEF6F4ED-3E50-D3D6-E2E2-2DFAB34B458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412617" y="2141533"/>
              <a:ext cx="945012" cy="1052938"/>
            </a:xfrm>
            <a:prstGeom prst="rect">
              <a:avLst/>
            </a:prstGeom>
          </p:spPr>
        </p:pic>
        <p:pic>
          <p:nvPicPr>
            <p:cNvPr id="7" name="Picture 6">
              <a:extLst>
                <a:ext uri="{FF2B5EF4-FFF2-40B4-BE49-F238E27FC236}">
                  <a16:creationId xmlns:a16="http://schemas.microsoft.com/office/drawing/2014/main" id="{325E02D2-9AED-9B14-ED97-0ADFE8E0FE57}"/>
                </a:ext>
              </a:extLst>
            </p:cNvPr>
            <p:cNvPicPr>
              <a:picLocks noChangeAspect="1"/>
            </p:cNvPicPr>
            <p:nvPr/>
          </p:nvPicPr>
          <p:blipFill rotWithShape="1">
            <a:blip r:embed="rId12">
              <a:extLst>
                <a:ext uri="{28A0092B-C50C-407E-A947-70E740481C1C}">
                  <a14:useLocalDpi xmlns:a14="http://schemas.microsoft.com/office/drawing/2010/main" val="0"/>
                </a:ext>
              </a:extLst>
            </a:blip>
            <a:srcRect l="8435" b="17477"/>
            <a:stretch/>
          </p:blipFill>
          <p:spPr>
            <a:xfrm rot="20211473">
              <a:off x="5916827" y="2199759"/>
              <a:ext cx="1120011" cy="1004430"/>
            </a:xfrm>
            <a:prstGeom prst="rect">
              <a:avLst/>
            </a:prstGeom>
          </p:spPr>
        </p:pic>
      </p:grpSp>
      <p:sp>
        <p:nvSpPr>
          <p:cNvPr id="2" name="TextBox 1">
            <a:extLst>
              <a:ext uri="{FF2B5EF4-FFF2-40B4-BE49-F238E27FC236}">
                <a16:creationId xmlns:a16="http://schemas.microsoft.com/office/drawing/2014/main" id="{D89345FB-CED1-B41A-8E1F-717045B835A9}"/>
              </a:ext>
            </a:extLst>
          </p:cNvPr>
          <p:cNvSpPr txBox="1"/>
          <p:nvPr/>
        </p:nvSpPr>
        <p:spPr>
          <a:xfrm>
            <a:off x="1949235"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800" b="1" i="0" u="none" strike="noStrike" kern="1200" cap="none" spc="0" normalizeH="0" baseline="0" noProof="0">
                <a:ln>
                  <a:noFill/>
                </a:ln>
                <a:solidFill>
                  <a:srgbClr val="0C3C98"/>
                </a:solidFill>
                <a:effectLst/>
                <a:uLnTx/>
                <a:uFillTx/>
                <a:latin typeface="Helvetica" panose="020B0604020202020204" pitchFamily="34" charset="0"/>
                <a:ea typeface="Roboto" pitchFamily="2" charset="0"/>
                <a:cs typeface="Helvetica" panose="020B0604020202020204" pitchFamily="34" charset="0"/>
              </a:rPr>
              <a:t>THE PROCESS OF 3D PRINTING SPARE PARTS</a:t>
            </a:r>
          </a:p>
        </p:txBody>
      </p:sp>
      <p:sp>
        <p:nvSpPr>
          <p:cNvPr id="6" name="TextBox 5">
            <a:extLst>
              <a:ext uri="{FF2B5EF4-FFF2-40B4-BE49-F238E27FC236}">
                <a16:creationId xmlns:a16="http://schemas.microsoft.com/office/drawing/2014/main" id="{28F98DC8-3BA6-BAEC-40F8-FF0C5139F220}"/>
              </a:ext>
            </a:extLst>
          </p:cNvPr>
          <p:cNvSpPr txBox="1"/>
          <p:nvPr/>
        </p:nvSpPr>
        <p:spPr>
          <a:xfrm>
            <a:off x="2518902" y="946733"/>
            <a:ext cx="715419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000">
                <a:solidFill>
                  <a:srgbClr val="56BAF0"/>
                </a:solidFill>
                <a:latin typeface="Helvetica" panose="020B0604020202020204" pitchFamily="34" charset="0"/>
                <a:ea typeface="Roboto" pitchFamily="2" charset="0"/>
                <a:cs typeface="Helvetica" panose="020B0604020202020204" pitchFamily="34" charset="0"/>
              </a:rPr>
              <a:t>SERVICE</a:t>
            </a:r>
            <a:r>
              <a:rPr kumimoji="0" lang="en-ZA" sz="2000" b="0" i="0" u="none" strike="noStrike" kern="1200" cap="none" spc="0" normalizeH="0" noProof="0">
                <a:ln>
                  <a:noFill/>
                </a:ln>
                <a:solidFill>
                  <a:srgbClr val="56BAF0"/>
                </a:solidFill>
                <a:effectLst/>
                <a:uLnTx/>
                <a:uFillTx/>
                <a:latin typeface="Helvetica" panose="020B0604020202020204" pitchFamily="34" charset="0"/>
                <a:ea typeface="Roboto" pitchFamily="2" charset="0"/>
                <a:cs typeface="Helvetica" panose="020B0604020202020204" pitchFamily="34" charset="0"/>
              </a:rPr>
              <a:t> TO THE MINES</a:t>
            </a:r>
            <a:endParaRPr kumimoji="0" lang="en-ZA" sz="2000" b="0" i="0" u="none" strike="noStrike" kern="1200" cap="none" spc="0" normalizeH="0" baseline="0" noProof="0">
              <a:ln>
                <a:noFill/>
              </a:ln>
              <a:solidFill>
                <a:srgbClr val="56BAF0"/>
              </a:solidFill>
              <a:effectLst/>
              <a:uLnTx/>
              <a:uFillTx/>
              <a:latin typeface="Helvetica" panose="020B0604020202020204" pitchFamily="34" charset="0"/>
              <a:ea typeface="Roboto" pitchFamily="2" charset="0"/>
              <a:cs typeface="Helvetica" panose="020B0604020202020204" pitchFamily="34" charset="0"/>
            </a:endParaRPr>
          </a:p>
        </p:txBody>
      </p:sp>
      <p:sp>
        <p:nvSpPr>
          <p:cNvPr id="76" name="TextBox 75">
            <a:extLst>
              <a:ext uri="{FF2B5EF4-FFF2-40B4-BE49-F238E27FC236}">
                <a16:creationId xmlns:a16="http://schemas.microsoft.com/office/drawing/2014/main" id="{1776351E-C305-913A-F6E7-E6DC30B468AA}"/>
              </a:ext>
            </a:extLst>
          </p:cNvPr>
          <p:cNvSpPr txBox="1"/>
          <p:nvPr/>
        </p:nvSpPr>
        <p:spPr>
          <a:xfrm>
            <a:off x="1207147" y="426901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PART BREAKS</a:t>
            </a:r>
            <a:endParaRPr lang="en-ZA" sz="1200">
              <a:solidFill>
                <a:schemeClr val="bg1"/>
              </a:solidFill>
            </a:endParaRPr>
          </a:p>
        </p:txBody>
      </p:sp>
      <p:sp>
        <p:nvSpPr>
          <p:cNvPr id="77" name="TextBox 76">
            <a:extLst>
              <a:ext uri="{FF2B5EF4-FFF2-40B4-BE49-F238E27FC236}">
                <a16:creationId xmlns:a16="http://schemas.microsoft.com/office/drawing/2014/main" id="{88C31B6C-DF1D-B4E8-558B-14B6CFBE232D}"/>
              </a:ext>
            </a:extLst>
          </p:cNvPr>
          <p:cNvSpPr txBox="1"/>
          <p:nvPr/>
        </p:nvSpPr>
        <p:spPr>
          <a:xfrm>
            <a:off x="3327727" y="426901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ORDER PART</a:t>
            </a:r>
            <a:endParaRPr lang="en-ZA" sz="1200">
              <a:solidFill>
                <a:schemeClr val="bg1"/>
              </a:solidFill>
            </a:endParaRPr>
          </a:p>
        </p:txBody>
      </p:sp>
      <p:sp>
        <p:nvSpPr>
          <p:cNvPr id="87" name="TextBox 86">
            <a:extLst>
              <a:ext uri="{FF2B5EF4-FFF2-40B4-BE49-F238E27FC236}">
                <a16:creationId xmlns:a16="http://schemas.microsoft.com/office/drawing/2014/main" id="{0CE79A40-337C-609C-F647-5E17CDB94CCB}"/>
              </a:ext>
            </a:extLst>
          </p:cNvPr>
          <p:cNvSpPr txBox="1"/>
          <p:nvPr/>
        </p:nvSpPr>
        <p:spPr>
          <a:xfrm>
            <a:off x="5461493" y="426901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PRINT PART</a:t>
            </a:r>
            <a:endParaRPr lang="en-ZA" sz="1200">
              <a:solidFill>
                <a:schemeClr val="bg1"/>
              </a:solidFill>
            </a:endParaRPr>
          </a:p>
        </p:txBody>
      </p:sp>
      <p:sp>
        <p:nvSpPr>
          <p:cNvPr id="88" name="TextBox 87">
            <a:extLst>
              <a:ext uri="{FF2B5EF4-FFF2-40B4-BE49-F238E27FC236}">
                <a16:creationId xmlns:a16="http://schemas.microsoft.com/office/drawing/2014/main" id="{479A14CB-0B91-D557-6EAD-4D89D55FBDD3}"/>
              </a:ext>
            </a:extLst>
          </p:cNvPr>
          <p:cNvSpPr txBox="1"/>
          <p:nvPr/>
        </p:nvSpPr>
        <p:spPr>
          <a:xfrm>
            <a:off x="7579648" y="428245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FINE-TUNING</a:t>
            </a:r>
            <a:endParaRPr lang="en-ZA" sz="1200">
              <a:solidFill>
                <a:schemeClr val="bg1"/>
              </a:solidFill>
            </a:endParaRPr>
          </a:p>
        </p:txBody>
      </p:sp>
      <p:sp>
        <p:nvSpPr>
          <p:cNvPr id="89" name="TextBox 88">
            <a:extLst>
              <a:ext uri="{FF2B5EF4-FFF2-40B4-BE49-F238E27FC236}">
                <a16:creationId xmlns:a16="http://schemas.microsoft.com/office/drawing/2014/main" id="{9B3398A6-FE88-E0F1-C6F3-671FDEC26A44}"/>
              </a:ext>
            </a:extLst>
          </p:cNvPr>
          <p:cNvSpPr txBox="1"/>
          <p:nvPr/>
        </p:nvSpPr>
        <p:spPr>
          <a:xfrm>
            <a:off x="9719918" y="428245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DELIVERY</a:t>
            </a:r>
            <a:endParaRPr lang="en-ZA" sz="1200">
              <a:solidFill>
                <a:schemeClr val="bg1"/>
              </a:solidFill>
            </a:endParaRPr>
          </a:p>
        </p:txBody>
      </p:sp>
      <p:grpSp>
        <p:nvGrpSpPr>
          <p:cNvPr id="38" name="Group 37">
            <a:extLst>
              <a:ext uri="{FF2B5EF4-FFF2-40B4-BE49-F238E27FC236}">
                <a16:creationId xmlns:a16="http://schemas.microsoft.com/office/drawing/2014/main" id="{E5ADF360-DED6-07B0-56E7-E086ECACEA97}"/>
              </a:ext>
            </a:extLst>
          </p:cNvPr>
          <p:cNvGrpSpPr/>
          <p:nvPr/>
        </p:nvGrpSpPr>
        <p:grpSpPr>
          <a:xfrm flipH="1">
            <a:off x="9761925" y="3159459"/>
            <a:ext cx="1203420" cy="1108734"/>
            <a:chOff x="1291610" y="4286883"/>
            <a:chExt cx="2502028" cy="2305168"/>
          </a:xfrm>
        </p:grpSpPr>
        <p:pic>
          <p:nvPicPr>
            <p:cNvPr id="37" name="Picture 36" descr="Icon&#10;&#10;Description automatically generated">
              <a:extLst>
                <a:ext uri="{FF2B5EF4-FFF2-40B4-BE49-F238E27FC236}">
                  <a16:creationId xmlns:a16="http://schemas.microsoft.com/office/drawing/2014/main" id="{70B88E77-ACEB-13E1-627E-C462C60C975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6200000">
              <a:off x="2897552" y="4284721"/>
              <a:ext cx="727866" cy="837274"/>
            </a:xfrm>
            <a:prstGeom prst="rect">
              <a:avLst/>
            </a:prstGeom>
            <a:effectLst/>
          </p:spPr>
        </p:pic>
        <p:pic>
          <p:nvPicPr>
            <p:cNvPr id="36" name="Picture 35">
              <a:extLst>
                <a:ext uri="{FF2B5EF4-FFF2-40B4-BE49-F238E27FC236}">
                  <a16:creationId xmlns:a16="http://schemas.microsoft.com/office/drawing/2014/main" id="{B2B48CAC-7B77-D3DB-A1AA-D5D626C59C73}"/>
                </a:ext>
              </a:extLst>
            </p:cNvPr>
            <p:cNvPicPr>
              <a:picLocks noChangeAspect="1"/>
            </p:cNvPicPr>
            <p:nvPr/>
          </p:nvPicPr>
          <p:blipFill>
            <a:blip r:embed="rId13">
              <a:extLst>
                <a:ext uri="{28A0092B-C50C-407E-A947-70E740481C1C}">
                  <a14:useLocalDpi xmlns:a14="http://schemas.microsoft.com/office/drawing/2010/main" val="0"/>
                </a:ext>
              </a:extLst>
            </a:blip>
            <a:srcRect/>
            <a:stretch/>
          </p:blipFill>
          <p:spPr>
            <a:xfrm flipH="1">
              <a:off x="1291610" y="4286883"/>
              <a:ext cx="2502028" cy="2305168"/>
            </a:xfrm>
            <a:prstGeom prst="rect">
              <a:avLst/>
            </a:prstGeom>
          </p:spPr>
        </p:pic>
      </p:grpSp>
      <p:sp>
        <p:nvSpPr>
          <p:cNvPr id="98" name="Oval 97">
            <a:extLst>
              <a:ext uri="{FF2B5EF4-FFF2-40B4-BE49-F238E27FC236}">
                <a16:creationId xmlns:a16="http://schemas.microsoft.com/office/drawing/2014/main" id="{31794415-A957-263F-7092-7B8534DDD0C7}"/>
              </a:ext>
            </a:extLst>
          </p:cNvPr>
          <p:cNvSpPr/>
          <p:nvPr/>
        </p:nvSpPr>
        <p:spPr>
          <a:xfrm>
            <a:off x="292318" y="931104"/>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80" name="Picture 79">
            <a:extLst>
              <a:ext uri="{FF2B5EF4-FFF2-40B4-BE49-F238E27FC236}">
                <a16:creationId xmlns:a16="http://schemas.microsoft.com/office/drawing/2014/main" id="{4558B8B5-978D-8E85-381F-52C789426BF9}"/>
              </a:ext>
            </a:extLst>
          </p:cNvPr>
          <p:cNvPicPr>
            <a:picLocks noChangeAspect="1"/>
          </p:cNvPicPr>
          <p:nvPr/>
        </p:nvPicPr>
        <p:blipFill rotWithShape="1">
          <a:blip r:embed="rId14"/>
          <a:srcRect l="6428" t="7404" r="41511"/>
          <a:stretch/>
        </p:blipFill>
        <p:spPr>
          <a:xfrm>
            <a:off x="355610" y="1032036"/>
            <a:ext cx="1609576" cy="1609576"/>
          </a:xfrm>
          <a:prstGeom prst="ellipse">
            <a:avLst/>
          </a:prstGeom>
        </p:spPr>
      </p:pic>
      <p:pic>
        <p:nvPicPr>
          <p:cNvPr id="83" name="Picture 82">
            <a:extLst>
              <a:ext uri="{FF2B5EF4-FFF2-40B4-BE49-F238E27FC236}">
                <a16:creationId xmlns:a16="http://schemas.microsoft.com/office/drawing/2014/main" id="{5DF7953E-64F6-7A65-556F-18BE97433C6A}"/>
              </a:ext>
            </a:extLst>
          </p:cNvPr>
          <p:cNvPicPr>
            <a:picLocks noChangeAspect="1"/>
          </p:cNvPicPr>
          <p:nvPr/>
        </p:nvPicPr>
        <p:blipFill>
          <a:blip r:embed="rId15">
            <a:extLst>
              <a:ext uri="{28A0092B-C50C-407E-A947-70E740481C1C}">
                <a14:useLocalDpi xmlns:a14="http://schemas.microsoft.com/office/drawing/2010/main" val="0"/>
              </a:ext>
            </a:extLst>
          </a:blip>
          <a:srcRect/>
          <a:stretch/>
        </p:blipFill>
        <p:spPr>
          <a:xfrm rot="20616733" flipH="1">
            <a:off x="415773" y="911471"/>
            <a:ext cx="1101182" cy="862126"/>
          </a:xfrm>
          <a:prstGeom prst="rect">
            <a:avLst/>
          </a:prstGeom>
          <a:effectLst/>
        </p:spPr>
      </p:pic>
      <p:pic>
        <p:nvPicPr>
          <p:cNvPr id="84" name="Picture 83" descr="A picture containing text, toy, doll, vector graphics&#10;&#10;Description automatically generated">
            <a:extLst>
              <a:ext uri="{FF2B5EF4-FFF2-40B4-BE49-F238E27FC236}">
                <a16:creationId xmlns:a16="http://schemas.microsoft.com/office/drawing/2014/main" id="{8D743DCC-B077-B238-DE77-102C591894C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rot="358982">
            <a:off x="682557" y="835899"/>
            <a:ext cx="1517506" cy="1517506"/>
          </a:xfrm>
          <a:prstGeom prst="rect">
            <a:avLst/>
          </a:prstGeom>
        </p:spPr>
      </p:pic>
      <p:pic>
        <p:nvPicPr>
          <p:cNvPr id="85" name="Picture 84">
            <a:extLst>
              <a:ext uri="{FF2B5EF4-FFF2-40B4-BE49-F238E27FC236}">
                <a16:creationId xmlns:a16="http://schemas.microsoft.com/office/drawing/2014/main" id="{7BBBC8A9-EDF6-AB02-F6D0-00592946120E}"/>
              </a:ext>
            </a:extLst>
          </p:cNvPr>
          <p:cNvPicPr>
            <a:picLocks noChangeAspect="1"/>
          </p:cNvPicPr>
          <p:nvPr/>
        </p:nvPicPr>
        <p:blipFill rotWithShape="1">
          <a:blip r:embed="rId17">
            <a:extLst>
              <a:ext uri="{BEBA8EAE-BF5A-486C-A8C5-ECC9F3942E4B}">
                <a14:imgProps xmlns:a14="http://schemas.microsoft.com/office/drawing/2010/main">
                  <a14:imgLayer r:embed="rId18">
                    <a14:imgEffect>
                      <a14:backgroundRemoval t="10000" b="90000" l="10000" r="90000"/>
                    </a14:imgEffect>
                  </a14:imgLayer>
                </a14:imgProps>
              </a:ext>
            </a:extLst>
          </a:blip>
          <a:srcRect l="24738" t="12999" r="24738" b="22535"/>
          <a:stretch/>
        </p:blipFill>
        <p:spPr>
          <a:xfrm rot="20984068">
            <a:off x="339311" y="1438780"/>
            <a:ext cx="653968" cy="834420"/>
          </a:xfrm>
          <a:prstGeom prst="rect">
            <a:avLst/>
          </a:prstGeom>
        </p:spPr>
      </p:pic>
      <p:pic>
        <p:nvPicPr>
          <p:cNvPr id="86" name="Picture 85">
            <a:extLst>
              <a:ext uri="{FF2B5EF4-FFF2-40B4-BE49-F238E27FC236}">
                <a16:creationId xmlns:a16="http://schemas.microsoft.com/office/drawing/2014/main" id="{8C1D4D5F-3B0F-1891-5F10-2B7CDFEDB319}"/>
              </a:ext>
            </a:extLst>
          </p:cNvPr>
          <p:cNvPicPr>
            <a:picLocks noChangeAspect="1"/>
          </p:cNvPicPr>
          <p:nvPr/>
        </p:nvPicPr>
        <p:blipFill>
          <a:blip r:embed="rId19"/>
          <a:stretch>
            <a:fillRect/>
          </a:stretch>
        </p:blipFill>
        <p:spPr>
          <a:xfrm>
            <a:off x="800834" y="1778692"/>
            <a:ext cx="1238112" cy="1004935"/>
          </a:xfrm>
          <a:prstGeom prst="rect">
            <a:avLst/>
          </a:prstGeom>
        </p:spPr>
      </p:pic>
    </p:spTree>
    <p:extLst>
      <p:ext uri="{BB962C8B-B14F-4D97-AF65-F5344CB8AC3E}">
        <p14:creationId xmlns:p14="http://schemas.microsoft.com/office/powerpoint/2010/main" val="32602829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fade">
                                      <p:cBhvr>
                                        <p:cTn id="7" dur="250"/>
                                        <p:tgtEl>
                                          <p:spTgt spid="98"/>
                                        </p:tgtEl>
                                      </p:cBhvr>
                                    </p:animEffect>
                                  </p:childTnLst>
                                </p:cTn>
                              </p:par>
                              <p:par>
                                <p:cTn id="8" presetID="10" presetClass="entr" presetSubtype="0" fill="hold" nodeType="withEffect">
                                  <p:stCondLst>
                                    <p:cond delay="25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10" presetClass="entr" presetSubtype="0" fill="hold" nodeType="withEffect">
                                  <p:stCondLst>
                                    <p:cond delay="250"/>
                                  </p:stCondLst>
                                  <p:childTnLst>
                                    <p:set>
                                      <p:cBhvr>
                                        <p:cTn id="12" dur="1" fill="hold">
                                          <p:stCondLst>
                                            <p:cond delay="0"/>
                                          </p:stCondLst>
                                        </p:cTn>
                                        <p:tgtEl>
                                          <p:spTgt spid="60"/>
                                        </p:tgtEl>
                                        <p:attrNameLst>
                                          <p:attrName>style.visibility</p:attrName>
                                        </p:attrNameLst>
                                      </p:cBhvr>
                                      <p:to>
                                        <p:strVal val="visible"/>
                                      </p:to>
                                    </p:set>
                                    <p:animEffect transition="in" filter="fade">
                                      <p:cBhvr>
                                        <p:cTn id="13" dur="500"/>
                                        <p:tgtEl>
                                          <p:spTgt spid="60"/>
                                        </p:tgtEl>
                                      </p:cBhvr>
                                    </p:animEffect>
                                  </p:childTnLst>
                                </p:cTn>
                              </p:par>
                              <p:par>
                                <p:cTn id="14" presetID="10" presetClass="entr" presetSubtype="0" fill="hold" nodeType="withEffect">
                                  <p:stCondLst>
                                    <p:cond delay="250"/>
                                  </p:stCondLst>
                                  <p:childTnLst>
                                    <p:set>
                                      <p:cBhvr>
                                        <p:cTn id="15" dur="1" fill="hold">
                                          <p:stCondLst>
                                            <p:cond delay="0"/>
                                          </p:stCondLst>
                                        </p:cTn>
                                        <p:tgtEl>
                                          <p:spTgt spid="66"/>
                                        </p:tgtEl>
                                        <p:attrNameLst>
                                          <p:attrName>style.visibility</p:attrName>
                                        </p:attrNameLst>
                                      </p:cBhvr>
                                      <p:to>
                                        <p:strVal val="visible"/>
                                      </p:to>
                                    </p:set>
                                    <p:animEffect transition="in" filter="fade">
                                      <p:cBhvr>
                                        <p:cTn id="16" dur="500"/>
                                        <p:tgtEl>
                                          <p:spTgt spid="66"/>
                                        </p:tgtEl>
                                      </p:cBhvr>
                                    </p:animEffect>
                                  </p:childTnLst>
                                </p:cTn>
                              </p:par>
                              <p:par>
                                <p:cTn id="17" presetID="10" presetClass="entr" presetSubtype="0" fill="hold" nodeType="withEffect">
                                  <p:stCondLst>
                                    <p:cond delay="250"/>
                                  </p:stCondLst>
                                  <p:childTnLst>
                                    <p:set>
                                      <p:cBhvr>
                                        <p:cTn id="18" dur="1" fill="hold">
                                          <p:stCondLst>
                                            <p:cond delay="0"/>
                                          </p:stCondLst>
                                        </p:cTn>
                                        <p:tgtEl>
                                          <p:spTgt spid="70"/>
                                        </p:tgtEl>
                                        <p:attrNameLst>
                                          <p:attrName>style.visibility</p:attrName>
                                        </p:attrNameLst>
                                      </p:cBhvr>
                                      <p:to>
                                        <p:strVal val="visible"/>
                                      </p:to>
                                    </p:set>
                                    <p:animEffect transition="in" filter="fade">
                                      <p:cBhvr>
                                        <p:cTn id="19" dur="500"/>
                                        <p:tgtEl>
                                          <p:spTgt spid="70"/>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grpId="0" nodeType="withEffect">
                                  <p:stCondLst>
                                    <p:cond delay="25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25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grpId="0" nodeType="withEffect">
                                  <p:stCondLst>
                                    <p:cond delay="25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0" presetClass="entr" presetSubtype="0" fill="hold" nodeType="withEffect">
                                  <p:stCondLst>
                                    <p:cond delay="25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nodeType="withEffect">
                                  <p:stCondLst>
                                    <p:cond delay="250"/>
                                  </p:stCondLst>
                                  <p:childTnLst>
                                    <p:set>
                                      <p:cBhvr>
                                        <p:cTn id="39" dur="1" fill="hold">
                                          <p:stCondLst>
                                            <p:cond delay="0"/>
                                          </p:stCondLst>
                                        </p:cTn>
                                        <p:tgtEl>
                                          <p:spTgt spid="26"/>
                                        </p:tgtEl>
                                        <p:attrNameLst>
                                          <p:attrName>style.visibility</p:attrName>
                                        </p:attrNameLst>
                                      </p:cBhvr>
                                      <p:to>
                                        <p:strVal val="visible"/>
                                      </p:to>
                                    </p:set>
                                    <p:animEffect transition="in" filter="fade">
                                      <p:cBhvr>
                                        <p:cTn id="40" dur="500"/>
                                        <p:tgtEl>
                                          <p:spTgt spid="26"/>
                                        </p:tgtEl>
                                      </p:cBhvr>
                                    </p:animEffect>
                                  </p:childTnLst>
                                </p:cTn>
                              </p:par>
                              <p:par>
                                <p:cTn id="41" presetID="10" presetClass="entr" presetSubtype="0" fill="hold" nodeType="withEffect">
                                  <p:stCondLst>
                                    <p:cond delay="250"/>
                                  </p:stCondLst>
                                  <p:childTnLst>
                                    <p:set>
                                      <p:cBhvr>
                                        <p:cTn id="42" dur="1" fill="hold">
                                          <p:stCondLst>
                                            <p:cond delay="0"/>
                                          </p:stCondLst>
                                        </p:cTn>
                                        <p:tgtEl>
                                          <p:spTgt spid="34"/>
                                        </p:tgtEl>
                                        <p:attrNameLst>
                                          <p:attrName>style.visibility</p:attrName>
                                        </p:attrNameLst>
                                      </p:cBhvr>
                                      <p:to>
                                        <p:strVal val="visible"/>
                                      </p:to>
                                    </p:set>
                                    <p:animEffect transition="in" filter="fade">
                                      <p:cBhvr>
                                        <p:cTn id="43" dur="500"/>
                                        <p:tgtEl>
                                          <p:spTgt spid="34"/>
                                        </p:tgtEl>
                                      </p:cBhvr>
                                    </p:animEffect>
                                  </p:childTnLst>
                                </p:cTn>
                              </p:par>
                              <p:par>
                                <p:cTn id="44" presetID="10" presetClass="entr" presetSubtype="0" fill="hold" nodeType="withEffect">
                                  <p:stCondLst>
                                    <p:cond delay="25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250"/>
                                  </p:stCondLst>
                                  <p:childTnLst>
                                    <p:set>
                                      <p:cBhvr>
                                        <p:cTn id="48" dur="1" fill="hold">
                                          <p:stCondLst>
                                            <p:cond delay="0"/>
                                          </p:stCondLst>
                                        </p:cTn>
                                        <p:tgtEl>
                                          <p:spTgt spid="76"/>
                                        </p:tgtEl>
                                        <p:attrNameLst>
                                          <p:attrName>style.visibility</p:attrName>
                                        </p:attrNameLst>
                                      </p:cBhvr>
                                      <p:to>
                                        <p:strVal val="visible"/>
                                      </p:to>
                                    </p:set>
                                    <p:animEffect transition="in" filter="fade">
                                      <p:cBhvr>
                                        <p:cTn id="49" dur="500"/>
                                        <p:tgtEl>
                                          <p:spTgt spid="76"/>
                                        </p:tgtEl>
                                      </p:cBhvr>
                                    </p:animEffect>
                                  </p:childTnLst>
                                </p:cTn>
                              </p:par>
                              <p:par>
                                <p:cTn id="50" presetID="10" presetClass="entr" presetSubtype="0" fill="hold" grpId="0" nodeType="withEffect">
                                  <p:stCondLst>
                                    <p:cond delay="250"/>
                                  </p:stCondLst>
                                  <p:childTnLst>
                                    <p:set>
                                      <p:cBhvr>
                                        <p:cTn id="51" dur="1" fill="hold">
                                          <p:stCondLst>
                                            <p:cond delay="0"/>
                                          </p:stCondLst>
                                        </p:cTn>
                                        <p:tgtEl>
                                          <p:spTgt spid="77"/>
                                        </p:tgtEl>
                                        <p:attrNameLst>
                                          <p:attrName>style.visibility</p:attrName>
                                        </p:attrNameLst>
                                      </p:cBhvr>
                                      <p:to>
                                        <p:strVal val="visible"/>
                                      </p:to>
                                    </p:set>
                                    <p:animEffect transition="in" filter="fade">
                                      <p:cBhvr>
                                        <p:cTn id="52" dur="500"/>
                                        <p:tgtEl>
                                          <p:spTgt spid="77"/>
                                        </p:tgtEl>
                                      </p:cBhvr>
                                    </p:animEffect>
                                  </p:childTnLst>
                                </p:cTn>
                              </p:par>
                              <p:par>
                                <p:cTn id="53" presetID="10" presetClass="entr" presetSubtype="0" fill="hold" grpId="0" nodeType="withEffect">
                                  <p:stCondLst>
                                    <p:cond delay="250"/>
                                  </p:stCondLst>
                                  <p:childTnLst>
                                    <p:set>
                                      <p:cBhvr>
                                        <p:cTn id="54" dur="1" fill="hold">
                                          <p:stCondLst>
                                            <p:cond delay="0"/>
                                          </p:stCondLst>
                                        </p:cTn>
                                        <p:tgtEl>
                                          <p:spTgt spid="87"/>
                                        </p:tgtEl>
                                        <p:attrNameLst>
                                          <p:attrName>style.visibility</p:attrName>
                                        </p:attrNameLst>
                                      </p:cBhvr>
                                      <p:to>
                                        <p:strVal val="visible"/>
                                      </p:to>
                                    </p:set>
                                    <p:animEffect transition="in" filter="fade">
                                      <p:cBhvr>
                                        <p:cTn id="55" dur="500"/>
                                        <p:tgtEl>
                                          <p:spTgt spid="87"/>
                                        </p:tgtEl>
                                      </p:cBhvr>
                                    </p:animEffect>
                                  </p:childTnLst>
                                </p:cTn>
                              </p:par>
                              <p:par>
                                <p:cTn id="56" presetID="10" presetClass="entr" presetSubtype="0" fill="hold" grpId="0" nodeType="withEffect">
                                  <p:stCondLst>
                                    <p:cond delay="250"/>
                                  </p:stCondLst>
                                  <p:childTnLst>
                                    <p:set>
                                      <p:cBhvr>
                                        <p:cTn id="57" dur="1" fill="hold">
                                          <p:stCondLst>
                                            <p:cond delay="0"/>
                                          </p:stCondLst>
                                        </p:cTn>
                                        <p:tgtEl>
                                          <p:spTgt spid="88"/>
                                        </p:tgtEl>
                                        <p:attrNameLst>
                                          <p:attrName>style.visibility</p:attrName>
                                        </p:attrNameLst>
                                      </p:cBhvr>
                                      <p:to>
                                        <p:strVal val="visible"/>
                                      </p:to>
                                    </p:set>
                                    <p:animEffect transition="in" filter="fade">
                                      <p:cBhvr>
                                        <p:cTn id="58" dur="500"/>
                                        <p:tgtEl>
                                          <p:spTgt spid="88"/>
                                        </p:tgtEl>
                                      </p:cBhvr>
                                    </p:animEffect>
                                  </p:childTnLst>
                                </p:cTn>
                              </p:par>
                              <p:par>
                                <p:cTn id="59" presetID="10" presetClass="entr" presetSubtype="0" fill="hold" grpId="0" nodeType="withEffect">
                                  <p:stCondLst>
                                    <p:cond delay="250"/>
                                  </p:stCondLst>
                                  <p:childTnLst>
                                    <p:set>
                                      <p:cBhvr>
                                        <p:cTn id="60" dur="1" fill="hold">
                                          <p:stCondLst>
                                            <p:cond delay="0"/>
                                          </p:stCondLst>
                                        </p:cTn>
                                        <p:tgtEl>
                                          <p:spTgt spid="89"/>
                                        </p:tgtEl>
                                        <p:attrNameLst>
                                          <p:attrName>style.visibility</p:attrName>
                                        </p:attrNameLst>
                                      </p:cBhvr>
                                      <p:to>
                                        <p:strVal val="visible"/>
                                      </p:to>
                                    </p:set>
                                    <p:animEffect transition="in" filter="fade">
                                      <p:cBhvr>
                                        <p:cTn id="61" dur="500"/>
                                        <p:tgtEl>
                                          <p:spTgt spid="89"/>
                                        </p:tgtEl>
                                      </p:cBhvr>
                                    </p:animEffect>
                                  </p:childTnLst>
                                </p:cTn>
                              </p:par>
                              <p:par>
                                <p:cTn id="62" presetID="10" presetClass="entr" presetSubtype="0" fill="hold" nodeType="withEffect">
                                  <p:stCondLst>
                                    <p:cond delay="250"/>
                                  </p:stCondLst>
                                  <p:childTnLst>
                                    <p:set>
                                      <p:cBhvr>
                                        <p:cTn id="63" dur="1" fill="hold">
                                          <p:stCondLst>
                                            <p:cond delay="0"/>
                                          </p:stCondLst>
                                        </p:cTn>
                                        <p:tgtEl>
                                          <p:spTgt spid="38"/>
                                        </p:tgtEl>
                                        <p:attrNameLst>
                                          <p:attrName>style.visibility</p:attrName>
                                        </p:attrNameLst>
                                      </p:cBhvr>
                                      <p:to>
                                        <p:strVal val="visible"/>
                                      </p:to>
                                    </p:set>
                                    <p:animEffect transition="in" filter="fade">
                                      <p:cBhvr>
                                        <p:cTn id="6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6" grpId="0" animBg="1"/>
      <p:bldP spid="17" grpId="0" animBg="1"/>
      <p:bldP spid="18" grpId="0" animBg="1"/>
      <p:bldP spid="76" grpId="0"/>
      <p:bldP spid="77" grpId="0"/>
      <p:bldP spid="87" grpId="0"/>
      <p:bldP spid="88" grpId="0"/>
      <p:bldP spid="89" grpId="0"/>
      <p:bldP spid="9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D87CCAE5-24B5-DDD9-B4C0-6188FE758E2F}"/>
              </a:ext>
            </a:extLst>
          </p:cNvPr>
          <p:cNvGrpSpPr/>
          <p:nvPr/>
        </p:nvGrpSpPr>
        <p:grpSpPr>
          <a:xfrm>
            <a:off x="4615834" y="2505307"/>
            <a:ext cx="876101" cy="1659742"/>
            <a:chOff x="4365191" y="3016081"/>
            <a:chExt cx="700815" cy="1234230"/>
          </a:xfrm>
        </p:grpSpPr>
        <p:sp>
          <p:nvSpPr>
            <p:cNvPr id="29" name="Rectangle 28">
              <a:extLst>
                <a:ext uri="{FF2B5EF4-FFF2-40B4-BE49-F238E27FC236}">
                  <a16:creationId xmlns:a16="http://schemas.microsoft.com/office/drawing/2014/main" id="{CC183EC6-5B60-E79E-FB1A-6AD42F8AD88A}"/>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Oval 31">
              <a:extLst>
                <a:ext uri="{FF2B5EF4-FFF2-40B4-BE49-F238E27FC236}">
                  <a16:creationId xmlns:a16="http://schemas.microsoft.com/office/drawing/2014/main" id="{4B4B6BAF-4F7E-038D-1A0A-A11E5E387375}"/>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Oval 34">
              <a:extLst>
                <a:ext uri="{FF2B5EF4-FFF2-40B4-BE49-F238E27FC236}">
                  <a16:creationId xmlns:a16="http://schemas.microsoft.com/office/drawing/2014/main" id="{009EDCF4-B697-26CA-8BD0-891371521816}"/>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0" name="Group 59">
            <a:extLst>
              <a:ext uri="{FF2B5EF4-FFF2-40B4-BE49-F238E27FC236}">
                <a16:creationId xmlns:a16="http://schemas.microsoft.com/office/drawing/2014/main" id="{84E1956E-4C75-CB37-0F82-34D168FF7596}"/>
              </a:ext>
            </a:extLst>
          </p:cNvPr>
          <p:cNvGrpSpPr/>
          <p:nvPr/>
        </p:nvGrpSpPr>
        <p:grpSpPr>
          <a:xfrm>
            <a:off x="2496072" y="2505307"/>
            <a:ext cx="876101" cy="1659742"/>
            <a:chOff x="4365191" y="3016081"/>
            <a:chExt cx="700815" cy="1234230"/>
          </a:xfrm>
        </p:grpSpPr>
        <p:sp>
          <p:nvSpPr>
            <p:cNvPr id="61" name="Rectangle 60">
              <a:extLst>
                <a:ext uri="{FF2B5EF4-FFF2-40B4-BE49-F238E27FC236}">
                  <a16:creationId xmlns:a16="http://schemas.microsoft.com/office/drawing/2014/main" id="{4BE6A01D-C299-6714-EFB0-3F5442CE9E94}"/>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Oval 63">
              <a:extLst>
                <a:ext uri="{FF2B5EF4-FFF2-40B4-BE49-F238E27FC236}">
                  <a16:creationId xmlns:a16="http://schemas.microsoft.com/office/drawing/2014/main" id="{B2BD9D1C-4121-0004-08E0-341DF1DC456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Oval 64">
              <a:extLst>
                <a:ext uri="{FF2B5EF4-FFF2-40B4-BE49-F238E27FC236}">
                  <a16:creationId xmlns:a16="http://schemas.microsoft.com/office/drawing/2014/main" id="{009ED519-4CB9-CC1F-6944-3ED9C544CF25}"/>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6" name="Group 65">
            <a:extLst>
              <a:ext uri="{FF2B5EF4-FFF2-40B4-BE49-F238E27FC236}">
                <a16:creationId xmlns:a16="http://schemas.microsoft.com/office/drawing/2014/main" id="{4D457981-57C4-2BFB-6DFC-66E23E1F13B9}"/>
              </a:ext>
            </a:extLst>
          </p:cNvPr>
          <p:cNvGrpSpPr/>
          <p:nvPr/>
        </p:nvGrpSpPr>
        <p:grpSpPr>
          <a:xfrm>
            <a:off x="6737717" y="2505307"/>
            <a:ext cx="876101" cy="1659742"/>
            <a:chOff x="4365191" y="3016081"/>
            <a:chExt cx="700815" cy="1234230"/>
          </a:xfrm>
        </p:grpSpPr>
        <p:sp>
          <p:nvSpPr>
            <p:cNvPr id="67" name="Rectangle 66">
              <a:extLst>
                <a:ext uri="{FF2B5EF4-FFF2-40B4-BE49-F238E27FC236}">
                  <a16:creationId xmlns:a16="http://schemas.microsoft.com/office/drawing/2014/main" id="{5F74365C-80E9-0436-EBC1-CE61704E2923}"/>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a16="http://schemas.microsoft.com/office/drawing/2014/main" id="{20134E08-35CC-8FD5-0DF0-B0E92D8B032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a16="http://schemas.microsoft.com/office/drawing/2014/main" id="{4D4768B5-7A82-BF8B-9285-6E40FB0FB4F0}"/>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70" name="Group 69">
            <a:extLst>
              <a:ext uri="{FF2B5EF4-FFF2-40B4-BE49-F238E27FC236}">
                <a16:creationId xmlns:a16="http://schemas.microsoft.com/office/drawing/2014/main" id="{CCA4EA0C-91D4-BA95-389E-57D56B3C3759}"/>
              </a:ext>
            </a:extLst>
          </p:cNvPr>
          <p:cNvGrpSpPr/>
          <p:nvPr/>
        </p:nvGrpSpPr>
        <p:grpSpPr>
          <a:xfrm>
            <a:off x="8867971" y="2505307"/>
            <a:ext cx="876101" cy="1659742"/>
            <a:chOff x="4365191" y="3016081"/>
            <a:chExt cx="700815" cy="1234230"/>
          </a:xfrm>
        </p:grpSpPr>
        <p:sp>
          <p:nvSpPr>
            <p:cNvPr id="71" name="Rectangle 70">
              <a:extLst>
                <a:ext uri="{FF2B5EF4-FFF2-40B4-BE49-F238E27FC236}">
                  <a16:creationId xmlns:a16="http://schemas.microsoft.com/office/drawing/2014/main" id="{E0CAE4B2-996E-D714-9CC2-95E7488F9DB2}"/>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Oval 71">
              <a:extLst>
                <a:ext uri="{FF2B5EF4-FFF2-40B4-BE49-F238E27FC236}">
                  <a16:creationId xmlns:a16="http://schemas.microsoft.com/office/drawing/2014/main" id="{9E4541B4-51F1-180C-07D3-A1A8873BB7E8}"/>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3" name="Oval 72">
              <a:extLst>
                <a:ext uri="{FF2B5EF4-FFF2-40B4-BE49-F238E27FC236}">
                  <a16:creationId xmlns:a16="http://schemas.microsoft.com/office/drawing/2014/main" id="{38630B89-319A-D46B-C173-BADD9DE775DD}"/>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9" name="Oval 8">
            <a:extLst>
              <a:ext uri="{FF2B5EF4-FFF2-40B4-BE49-F238E27FC236}">
                <a16:creationId xmlns:a16="http://schemas.microsoft.com/office/drawing/2014/main" id="{A6749B4F-4631-BFD5-DED7-FCD279D7505F}"/>
              </a:ext>
            </a:extLst>
          </p:cNvPr>
          <p:cNvSpPr/>
          <p:nvPr/>
        </p:nvSpPr>
        <p:spPr>
          <a:xfrm>
            <a:off x="986196" y="2429458"/>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Oval 9">
            <a:extLst>
              <a:ext uri="{FF2B5EF4-FFF2-40B4-BE49-F238E27FC236}">
                <a16:creationId xmlns:a16="http://schemas.microsoft.com/office/drawing/2014/main" id="{9F1307A3-AC27-AE64-FF09-C96ADA63AF9D}"/>
              </a:ext>
            </a:extLst>
          </p:cNvPr>
          <p:cNvSpPr/>
          <p:nvPr/>
        </p:nvSpPr>
        <p:spPr>
          <a:xfrm>
            <a:off x="3115147" y="2440647"/>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6" name="Oval 15">
            <a:extLst>
              <a:ext uri="{FF2B5EF4-FFF2-40B4-BE49-F238E27FC236}">
                <a16:creationId xmlns:a16="http://schemas.microsoft.com/office/drawing/2014/main" id="{10F71570-DE78-3B29-54E2-CF5922857979}"/>
              </a:ext>
            </a:extLst>
          </p:cNvPr>
          <p:cNvSpPr/>
          <p:nvPr/>
        </p:nvSpPr>
        <p:spPr>
          <a:xfrm>
            <a:off x="5244098" y="2429458"/>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Oval 16">
            <a:extLst>
              <a:ext uri="{FF2B5EF4-FFF2-40B4-BE49-F238E27FC236}">
                <a16:creationId xmlns:a16="http://schemas.microsoft.com/office/drawing/2014/main" id="{9117D0CD-76C9-FDC7-C613-72D0524DF672}"/>
              </a:ext>
            </a:extLst>
          </p:cNvPr>
          <p:cNvSpPr/>
          <p:nvPr/>
        </p:nvSpPr>
        <p:spPr>
          <a:xfrm>
            <a:off x="7368701" y="2429458"/>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Oval 17">
            <a:extLst>
              <a:ext uri="{FF2B5EF4-FFF2-40B4-BE49-F238E27FC236}">
                <a16:creationId xmlns:a16="http://schemas.microsoft.com/office/drawing/2014/main" id="{861F136C-F458-AD72-D523-996AE2356436}"/>
              </a:ext>
            </a:extLst>
          </p:cNvPr>
          <p:cNvSpPr/>
          <p:nvPr/>
        </p:nvSpPr>
        <p:spPr>
          <a:xfrm>
            <a:off x="9493304" y="2440647"/>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5" name="Group 14">
            <a:extLst>
              <a:ext uri="{FF2B5EF4-FFF2-40B4-BE49-F238E27FC236}">
                <a16:creationId xmlns:a16="http://schemas.microsoft.com/office/drawing/2014/main" id="{3B101BAD-7E65-9FA3-EA5D-99EE488AB50C}"/>
              </a:ext>
            </a:extLst>
          </p:cNvPr>
          <p:cNvGrpSpPr/>
          <p:nvPr/>
        </p:nvGrpSpPr>
        <p:grpSpPr>
          <a:xfrm>
            <a:off x="5590441" y="2505307"/>
            <a:ext cx="1067270" cy="1187948"/>
            <a:chOff x="5092626" y="2648668"/>
            <a:chExt cx="1590033" cy="1769822"/>
          </a:xfrm>
        </p:grpSpPr>
        <p:pic>
          <p:nvPicPr>
            <p:cNvPr id="12" name="Picture 11">
              <a:extLst>
                <a:ext uri="{FF2B5EF4-FFF2-40B4-BE49-F238E27FC236}">
                  <a16:creationId xmlns:a16="http://schemas.microsoft.com/office/drawing/2014/main" id="{B7CD0099-CE21-1DC2-3552-F2BC09E61532}"/>
                </a:ext>
              </a:extLst>
            </p:cNvPr>
            <p:cNvPicPr>
              <a:picLocks noChangeAspect="1"/>
            </p:cNvPicPr>
            <p:nvPr/>
          </p:nvPicPr>
          <p:blipFill>
            <a:blip r:embed="rId2">
              <a:extLst>
                <a:ext uri="{28A0092B-C50C-407E-A947-70E740481C1C}">
                  <a14:useLocalDpi xmlns:a14="http://schemas.microsoft.com/office/drawing/2010/main" val="0"/>
                </a:ext>
              </a:extLst>
            </a:blip>
            <a:srcRect l="5193" r="5193"/>
            <a:stretch/>
          </p:blipFill>
          <p:spPr>
            <a:xfrm>
              <a:off x="5092626" y="2648668"/>
              <a:ext cx="1590033" cy="1769822"/>
            </a:xfrm>
            <a:prstGeom prst="rect">
              <a:avLst/>
            </a:prstGeom>
          </p:spPr>
        </p:pic>
        <p:grpSp>
          <p:nvGrpSpPr>
            <p:cNvPr id="14" name="Group 13">
              <a:extLst>
                <a:ext uri="{FF2B5EF4-FFF2-40B4-BE49-F238E27FC236}">
                  <a16:creationId xmlns:a16="http://schemas.microsoft.com/office/drawing/2014/main" id="{5FEBB250-90A7-D233-3514-F7DDD98D215C}"/>
                </a:ext>
              </a:extLst>
            </p:cNvPr>
            <p:cNvGrpSpPr/>
            <p:nvPr/>
          </p:nvGrpSpPr>
          <p:grpSpPr>
            <a:xfrm>
              <a:off x="5572568" y="3450555"/>
              <a:ext cx="713452" cy="747430"/>
              <a:chOff x="5572568" y="3450555"/>
              <a:chExt cx="713452" cy="747430"/>
            </a:xfrm>
          </p:grpSpPr>
          <p:pic>
            <p:nvPicPr>
              <p:cNvPr id="13" name="Picture 12" descr="Icon&#10;&#10;Description automatically generated">
                <a:extLst>
                  <a:ext uri="{FF2B5EF4-FFF2-40B4-BE49-F238E27FC236}">
                    <a16:creationId xmlns:a16="http://schemas.microsoft.com/office/drawing/2014/main" id="{1EFE1421-6A7B-8F5B-1D23-5701CFDDDDAC}"/>
                  </a:ext>
                </a:extLst>
              </p:cNvPr>
              <p:cNvPicPr>
                <a:picLocks noChangeAspect="1"/>
              </p:cNvPicPr>
              <p:nvPr/>
            </p:nvPicPr>
            <p:blipFill rotWithShape="1">
              <a:blip r:embed="rId3">
                <a:alphaModFix amt="23000"/>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t="24310"/>
              <a:stretch/>
            </p:blipFill>
            <p:spPr>
              <a:xfrm rot="2148251">
                <a:off x="5572568" y="3642938"/>
                <a:ext cx="637495" cy="555047"/>
              </a:xfrm>
              <a:prstGeom prst="rect">
                <a:avLst/>
              </a:prstGeom>
            </p:spPr>
          </p:pic>
          <p:pic>
            <p:nvPicPr>
              <p:cNvPr id="11" name="Picture 10" descr="Icon&#10;&#10;Description automatically generated">
                <a:extLst>
                  <a:ext uri="{FF2B5EF4-FFF2-40B4-BE49-F238E27FC236}">
                    <a16:creationId xmlns:a16="http://schemas.microsoft.com/office/drawing/2014/main" id="{C0B1461F-F61A-19DD-E956-95D0A3B23656}"/>
                  </a:ext>
                </a:extLst>
              </p:cNvPr>
              <p:cNvPicPr>
                <a:picLocks noChangeAspect="1"/>
              </p:cNvPicPr>
              <p:nvPr/>
            </p:nvPicPr>
            <p:blipFill>
              <a:blip r:embed="rId5">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rot="2148251">
                <a:off x="5648525" y="3450555"/>
                <a:ext cx="637495" cy="733319"/>
              </a:xfrm>
              <a:prstGeom prst="rect">
                <a:avLst/>
              </a:prstGeom>
            </p:spPr>
          </p:pic>
        </p:grpSp>
      </p:grpSp>
      <p:grpSp>
        <p:nvGrpSpPr>
          <p:cNvPr id="26" name="Group 25">
            <a:extLst>
              <a:ext uri="{FF2B5EF4-FFF2-40B4-BE49-F238E27FC236}">
                <a16:creationId xmlns:a16="http://schemas.microsoft.com/office/drawing/2014/main" id="{69C80791-F7FA-C56F-F48C-6DD198152F7A}"/>
              </a:ext>
            </a:extLst>
          </p:cNvPr>
          <p:cNvGrpSpPr/>
          <p:nvPr/>
        </p:nvGrpSpPr>
        <p:grpSpPr>
          <a:xfrm rot="741419">
            <a:off x="1329588" y="2582980"/>
            <a:ext cx="996768" cy="1112080"/>
            <a:chOff x="834826" y="2023759"/>
            <a:chExt cx="1118342" cy="1247719"/>
          </a:xfrm>
        </p:grpSpPr>
        <p:grpSp>
          <p:nvGrpSpPr>
            <p:cNvPr id="24" name="Group 23">
              <a:extLst>
                <a:ext uri="{FF2B5EF4-FFF2-40B4-BE49-F238E27FC236}">
                  <a16:creationId xmlns:a16="http://schemas.microsoft.com/office/drawing/2014/main" id="{19C6691A-E401-BBF0-22B8-2F3D468D7440}"/>
                </a:ext>
              </a:extLst>
            </p:cNvPr>
            <p:cNvGrpSpPr/>
            <p:nvPr/>
          </p:nvGrpSpPr>
          <p:grpSpPr>
            <a:xfrm>
              <a:off x="834826" y="2023759"/>
              <a:ext cx="1118342" cy="1247719"/>
              <a:chOff x="834826" y="2023759"/>
              <a:chExt cx="1118342" cy="1247719"/>
            </a:xfrm>
          </p:grpSpPr>
          <p:pic>
            <p:nvPicPr>
              <p:cNvPr id="5" name="Picture 4">
                <a:extLst>
                  <a:ext uri="{FF2B5EF4-FFF2-40B4-BE49-F238E27FC236}">
                    <a16:creationId xmlns:a16="http://schemas.microsoft.com/office/drawing/2014/main" id="{FF9CA3D3-3A13-C44E-56A3-957F984CCA88}"/>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35337" t="36065" r="57591" b="54006"/>
              <a:stretch/>
            </p:blipFill>
            <p:spPr>
              <a:xfrm>
                <a:off x="1102519" y="2445544"/>
                <a:ext cx="98190" cy="137880"/>
              </a:xfrm>
              <a:prstGeom prst="rect">
                <a:avLst/>
              </a:prstGeom>
              <a:effectLst>
                <a:outerShdw blurRad="50800" dist="38100" dir="5400000" algn="t" rotWithShape="0">
                  <a:prstClr val="black">
                    <a:alpha val="40000"/>
                  </a:prstClr>
                </a:outerShdw>
              </a:effectLst>
            </p:spPr>
          </p:pic>
          <p:pic>
            <p:nvPicPr>
              <p:cNvPr id="21" name="Picture 20" descr="Icon&#10;&#10;Description automatically generated">
                <a:extLst>
                  <a:ext uri="{FF2B5EF4-FFF2-40B4-BE49-F238E27FC236}">
                    <a16:creationId xmlns:a16="http://schemas.microsoft.com/office/drawing/2014/main" id="{6873162A-4345-D1A3-1722-FEDF1C838027}"/>
                  </a:ext>
                </a:extLst>
              </p:cNvPr>
              <p:cNvPicPr>
                <a:picLocks noChangeAspect="1"/>
              </p:cNvPicPr>
              <p:nvPr/>
            </p:nvPicPr>
            <p:blipFill rotWithShape="1">
              <a:blip r:embed="rId8">
                <a:extLst>
                  <a:ext uri="{28A0092B-C50C-407E-A947-70E740481C1C}">
                    <a14:useLocalDpi xmlns:a14="http://schemas.microsoft.com/office/drawing/2010/main" val="0"/>
                  </a:ext>
                </a:extLst>
              </a:blip>
              <a:srcRect l="30459" b="34595"/>
              <a:stretch/>
            </p:blipFill>
            <p:spPr>
              <a:xfrm rot="209634">
                <a:off x="1306307" y="2023759"/>
                <a:ext cx="646861" cy="699831"/>
              </a:xfrm>
              <a:prstGeom prst="rect">
                <a:avLst/>
              </a:prstGeom>
            </p:spPr>
          </p:pic>
          <p:pic>
            <p:nvPicPr>
              <p:cNvPr id="22" name="Picture 21" descr="Icon&#10;&#10;Description automatically generated">
                <a:extLst>
                  <a:ext uri="{FF2B5EF4-FFF2-40B4-BE49-F238E27FC236}">
                    <a16:creationId xmlns:a16="http://schemas.microsoft.com/office/drawing/2014/main" id="{B7DB2ECC-2115-D08C-96BA-0626B5BBD703}"/>
                  </a:ext>
                </a:extLst>
              </p:cNvPr>
              <p:cNvPicPr>
                <a:picLocks noChangeAspect="1"/>
              </p:cNvPicPr>
              <p:nvPr/>
            </p:nvPicPr>
            <p:blipFill rotWithShape="1">
              <a:blip r:embed="rId8">
                <a:extLst>
                  <a:ext uri="{28A0092B-C50C-407E-A947-70E740481C1C}">
                    <a14:useLocalDpi xmlns:a14="http://schemas.microsoft.com/office/drawing/2010/main" val="0"/>
                  </a:ext>
                </a:extLst>
              </a:blip>
              <a:srcRect l="-2704" t="44697" r="44030" b="1138"/>
              <a:stretch/>
            </p:blipFill>
            <p:spPr>
              <a:xfrm rot="19823813">
                <a:off x="834826" y="2746799"/>
                <a:ext cx="494099" cy="524679"/>
              </a:xfrm>
              <a:prstGeom prst="rect">
                <a:avLst/>
              </a:prstGeom>
            </p:spPr>
          </p:pic>
          <p:pic>
            <p:nvPicPr>
              <p:cNvPr id="23" name="Picture 22">
                <a:extLst>
                  <a:ext uri="{FF2B5EF4-FFF2-40B4-BE49-F238E27FC236}">
                    <a16:creationId xmlns:a16="http://schemas.microsoft.com/office/drawing/2014/main" id="{6272894D-59D2-AEE9-1A6B-40C5E9239E83}"/>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54200" t="61445" r="32765" b="27923"/>
              <a:stretch/>
            </p:blipFill>
            <p:spPr>
              <a:xfrm>
                <a:off x="1364456" y="2797969"/>
                <a:ext cx="180975" cy="147637"/>
              </a:xfrm>
              <a:prstGeom prst="rect">
                <a:avLst/>
              </a:prstGeom>
              <a:effectLst>
                <a:outerShdw blurRad="50800" dist="38100" dir="5400000" algn="t" rotWithShape="0">
                  <a:prstClr val="black">
                    <a:alpha val="40000"/>
                  </a:prstClr>
                </a:outerShdw>
              </a:effectLst>
            </p:spPr>
          </p:pic>
        </p:grpSp>
        <p:sp>
          <p:nvSpPr>
            <p:cNvPr id="25" name="Isosceles Triangle 24">
              <a:extLst>
                <a:ext uri="{FF2B5EF4-FFF2-40B4-BE49-F238E27FC236}">
                  <a16:creationId xmlns:a16="http://schemas.microsoft.com/office/drawing/2014/main" id="{80CE2597-38AC-F788-7A43-28F1315B20C8}"/>
                </a:ext>
              </a:extLst>
            </p:cNvPr>
            <p:cNvSpPr/>
            <p:nvPr/>
          </p:nvSpPr>
          <p:spPr>
            <a:xfrm rot="11141138">
              <a:off x="973888" y="2664228"/>
              <a:ext cx="311204" cy="80910"/>
            </a:xfrm>
            <a:prstGeom prst="triangle">
              <a:avLst>
                <a:gd name="adj" fmla="val 48260"/>
              </a:avLst>
            </a:prstGeom>
            <a:solidFill>
              <a:srgbClr val="00B0F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34" name="Group 33">
            <a:extLst>
              <a:ext uri="{FF2B5EF4-FFF2-40B4-BE49-F238E27FC236}">
                <a16:creationId xmlns:a16="http://schemas.microsoft.com/office/drawing/2014/main" id="{5EEA7CBB-AABD-C7DE-B2D2-1C450F3B2F86}"/>
              </a:ext>
            </a:extLst>
          </p:cNvPr>
          <p:cNvGrpSpPr/>
          <p:nvPr/>
        </p:nvGrpSpPr>
        <p:grpSpPr>
          <a:xfrm>
            <a:off x="3167965" y="2428360"/>
            <a:ext cx="1530457" cy="1351903"/>
            <a:chOff x="7210291" y="1769418"/>
            <a:chExt cx="2657775" cy="2347702"/>
          </a:xfrm>
        </p:grpSpPr>
        <p:pic>
          <p:nvPicPr>
            <p:cNvPr id="30" name="Picture 29">
              <a:extLst>
                <a:ext uri="{FF2B5EF4-FFF2-40B4-BE49-F238E27FC236}">
                  <a16:creationId xmlns:a16="http://schemas.microsoft.com/office/drawing/2014/main" id="{0CECF0A2-007D-0F07-09C2-B51F9AF3F39B}"/>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7210291" y="1769418"/>
              <a:ext cx="2657775" cy="2347702"/>
            </a:xfrm>
            <a:prstGeom prst="rect">
              <a:avLst/>
            </a:prstGeom>
          </p:spPr>
        </p:pic>
        <p:pic>
          <p:nvPicPr>
            <p:cNvPr id="31" name="Picture 30" descr="Icon&#10;&#10;Description automatically generated">
              <a:extLst>
                <a:ext uri="{FF2B5EF4-FFF2-40B4-BE49-F238E27FC236}">
                  <a16:creationId xmlns:a16="http://schemas.microsoft.com/office/drawing/2014/main" id="{7119B84F-8EDB-CDFB-200F-3175759E9E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988491">
              <a:off x="9049004" y="2319990"/>
              <a:ext cx="326648" cy="375748"/>
            </a:xfrm>
            <a:prstGeom prst="rect">
              <a:avLst/>
            </a:prstGeom>
            <a:effectLst/>
          </p:spPr>
        </p:pic>
        <p:sp>
          <p:nvSpPr>
            <p:cNvPr id="33" name="Rectangle 32">
              <a:extLst>
                <a:ext uri="{FF2B5EF4-FFF2-40B4-BE49-F238E27FC236}">
                  <a16:creationId xmlns:a16="http://schemas.microsoft.com/office/drawing/2014/main" id="{BCE7A720-5EE9-E439-4BB0-9A695883221A}"/>
                </a:ext>
              </a:extLst>
            </p:cNvPr>
            <p:cNvSpPr/>
            <p:nvPr/>
          </p:nvSpPr>
          <p:spPr>
            <a:xfrm rot="1212442">
              <a:off x="8894095" y="2740011"/>
              <a:ext cx="379010" cy="175956"/>
            </a:xfrm>
            <a:prstGeom prst="rect">
              <a:avLst/>
            </a:prstGeom>
            <a:solidFill>
              <a:srgbClr val="FFC94D"/>
            </a:solidFill>
          </p:spPr>
          <p:style>
            <a:lnRef idx="2">
              <a:schemeClr val="accent4">
                <a:shade val="50000"/>
              </a:schemeClr>
            </a:lnRef>
            <a:fillRef idx="1">
              <a:schemeClr val="accent4"/>
            </a:fillRef>
            <a:effectRef idx="0">
              <a:schemeClr val="accent4"/>
            </a:effectRef>
            <a:fontRef idx="minor">
              <a:schemeClr val="lt1"/>
            </a:fontRef>
          </p:style>
          <p:txBody>
            <a:bodyPr lIns="0" tIns="0" rIns="0" bIns="0" rtlCol="0" anchor="ctr"/>
            <a:lstStyle/>
            <a:p>
              <a:pPr algn="ctr"/>
              <a:r>
                <a:rPr lang="en-ZA" sz="1000"/>
                <a:t>BUY</a:t>
              </a:r>
              <a:endParaRPr lang="en-ZA" sz="800"/>
            </a:p>
          </p:txBody>
        </p:sp>
      </p:grpSp>
      <p:grpSp>
        <p:nvGrpSpPr>
          <p:cNvPr id="20" name="Group 19">
            <a:extLst>
              <a:ext uri="{FF2B5EF4-FFF2-40B4-BE49-F238E27FC236}">
                <a16:creationId xmlns:a16="http://schemas.microsoft.com/office/drawing/2014/main" id="{38AC2B08-76D6-285F-4828-8E1656402236}"/>
              </a:ext>
            </a:extLst>
          </p:cNvPr>
          <p:cNvGrpSpPr/>
          <p:nvPr/>
        </p:nvGrpSpPr>
        <p:grpSpPr>
          <a:xfrm>
            <a:off x="7581522" y="2613419"/>
            <a:ext cx="1301993" cy="933120"/>
            <a:chOff x="5916827" y="2103468"/>
            <a:chExt cx="1535846" cy="1100721"/>
          </a:xfrm>
        </p:grpSpPr>
        <p:pic>
          <p:nvPicPr>
            <p:cNvPr id="3" name="Picture 2" descr="Icon&#10;&#10;Description automatically generated">
              <a:extLst>
                <a:ext uri="{FF2B5EF4-FFF2-40B4-BE49-F238E27FC236}">
                  <a16:creationId xmlns:a16="http://schemas.microsoft.com/office/drawing/2014/main" id="{957B3C27-EF7E-BF76-9AD6-D1C4C33C8587}"/>
                </a:ext>
              </a:extLst>
            </p:cNvPr>
            <p:cNvPicPr>
              <a:picLocks noChangeAspect="1"/>
            </p:cNvPicPr>
            <p:nvPr/>
          </p:nvPicPr>
          <p:blipFill>
            <a:blip r:embed="rId10">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rot="17364310">
              <a:off x="6403568" y="2030133"/>
              <a:ext cx="975769" cy="1122440"/>
            </a:xfrm>
            <a:prstGeom prst="rect">
              <a:avLst/>
            </a:prstGeom>
            <a:effectLst/>
          </p:spPr>
        </p:pic>
        <p:pic>
          <p:nvPicPr>
            <p:cNvPr id="19" name="Picture 18" descr="A picture containing dark, blur&#10;&#10;Description automatically generated">
              <a:extLst>
                <a:ext uri="{FF2B5EF4-FFF2-40B4-BE49-F238E27FC236}">
                  <a16:creationId xmlns:a16="http://schemas.microsoft.com/office/drawing/2014/main" id="{CEF6F4ED-3E50-D3D6-E2E2-2DFAB34B458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412617" y="2141533"/>
              <a:ext cx="945012" cy="1052938"/>
            </a:xfrm>
            <a:prstGeom prst="rect">
              <a:avLst/>
            </a:prstGeom>
          </p:spPr>
        </p:pic>
        <p:pic>
          <p:nvPicPr>
            <p:cNvPr id="7" name="Picture 6">
              <a:extLst>
                <a:ext uri="{FF2B5EF4-FFF2-40B4-BE49-F238E27FC236}">
                  <a16:creationId xmlns:a16="http://schemas.microsoft.com/office/drawing/2014/main" id="{325E02D2-9AED-9B14-ED97-0ADFE8E0FE57}"/>
                </a:ext>
              </a:extLst>
            </p:cNvPr>
            <p:cNvPicPr>
              <a:picLocks noChangeAspect="1"/>
            </p:cNvPicPr>
            <p:nvPr/>
          </p:nvPicPr>
          <p:blipFill rotWithShape="1">
            <a:blip r:embed="rId12">
              <a:extLst>
                <a:ext uri="{28A0092B-C50C-407E-A947-70E740481C1C}">
                  <a14:useLocalDpi xmlns:a14="http://schemas.microsoft.com/office/drawing/2010/main" val="0"/>
                </a:ext>
              </a:extLst>
            </a:blip>
            <a:srcRect l="8435" b="17477"/>
            <a:stretch/>
          </p:blipFill>
          <p:spPr>
            <a:xfrm rot="20211473">
              <a:off x="5916827" y="2199759"/>
              <a:ext cx="1120011" cy="1004430"/>
            </a:xfrm>
            <a:prstGeom prst="rect">
              <a:avLst/>
            </a:prstGeom>
          </p:spPr>
        </p:pic>
      </p:grpSp>
      <p:sp>
        <p:nvSpPr>
          <p:cNvPr id="2" name="TextBox 1">
            <a:extLst>
              <a:ext uri="{FF2B5EF4-FFF2-40B4-BE49-F238E27FC236}">
                <a16:creationId xmlns:a16="http://schemas.microsoft.com/office/drawing/2014/main" id="{D89345FB-CED1-B41A-8E1F-717045B835A9}"/>
              </a:ext>
            </a:extLst>
          </p:cNvPr>
          <p:cNvSpPr txBox="1"/>
          <p:nvPr/>
        </p:nvSpPr>
        <p:spPr>
          <a:xfrm>
            <a:off x="1949235"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800" b="1" i="0" u="none" strike="noStrike" kern="1200" cap="none" spc="0" normalizeH="0" baseline="0" noProof="0">
                <a:ln>
                  <a:noFill/>
                </a:ln>
                <a:solidFill>
                  <a:srgbClr val="0C3C98"/>
                </a:solidFill>
                <a:effectLst/>
                <a:uLnTx/>
                <a:uFillTx/>
                <a:latin typeface="Helvetica" panose="020B0604020202020204" pitchFamily="34" charset="0"/>
                <a:ea typeface="Roboto" pitchFamily="2" charset="0"/>
                <a:cs typeface="Helvetica" panose="020B0604020202020204" pitchFamily="34" charset="0"/>
              </a:rPr>
              <a:t>THE PROCESS OF 3D PRINTING SPARE PARTS</a:t>
            </a:r>
          </a:p>
        </p:txBody>
      </p:sp>
      <p:sp>
        <p:nvSpPr>
          <p:cNvPr id="6" name="TextBox 5">
            <a:extLst>
              <a:ext uri="{FF2B5EF4-FFF2-40B4-BE49-F238E27FC236}">
                <a16:creationId xmlns:a16="http://schemas.microsoft.com/office/drawing/2014/main" id="{28F98DC8-3BA6-BAEC-40F8-FF0C5139F220}"/>
              </a:ext>
            </a:extLst>
          </p:cNvPr>
          <p:cNvSpPr txBox="1"/>
          <p:nvPr/>
        </p:nvSpPr>
        <p:spPr>
          <a:xfrm>
            <a:off x="2518902" y="946733"/>
            <a:ext cx="715419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000">
                <a:solidFill>
                  <a:srgbClr val="56BAF0"/>
                </a:solidFill>
                <a:latin typeface="Helvetica" panose="020B0604020202020204" pitchFamily="34" charset="0"/>
                <a:ea typeface="Roboto" pitchFamily="2" charset="0"/>
                <a:cs typeface="Helvetica" panose="020B0604020202020204" pitchFamily="34" charset="0"/>
              </a:rPr>
              <a:t>SERVICE</a:t>
            </a:r>
            <a:r>
              <a:rPr kumimoji="0" lang="en-ZA" sz="2000" b="0" i="0" u="none" strike="noStrike" kern="1200" cap="none" spc="0" normalizeH="0" noProof="0">
                <a:ln>
                  <a:noFill/>
                </a:ln>
                <a:solidFill>
                  <a:srgbClr val="56BAF0"/>
                </a:solidFill>
                <a:effectLst/>
                <a:uLnTx/>
                <a:uFillTx/>
                <a:latin typeface="Helvetica" panose="020B0604020202020204" pitchFamily="34" charset="0"/>
                <a:ea typeface="Roboto" pitchFamily="2" charset="0"/>
                <a:cs typeface="Helvetica" panose="020B0604020202020204" pitchFamily="34" charset="0"/>
              </a:rPr>
              <a:t> TO THE MINES</a:t>
            </a:r>
            <a:endParaRPr kumimoji="0" lang="en-ZA" sz="2000" b="0" i="0" u="none" strike="noStrike" kern="1200" cap="none" spc="0" normalizeH="0" baseline="0" noProof="0">
              <a:ln>
                <a:noFill/>
              </a:ln>
              <a:solidFill>
                <a:srgbClr val="56BAF0"/>
              </a:solidFill>
              <a:effectLst/>
              <a:uLnTx/>
              <a:uFillTx/>
              <a:latin typeface="Helvetica" panose="020B0604020202020204" pitchFamily="34" charset="0"/>
              <a:ea typeface="Roboto" pitchFamily="2" charset="0"/>
              <a:cs typeface="Helvetica" panose="020B0604020202020204" pitchFamily="34" charset="0"/>
            </a:endParaRPr>
          </a:p>
        </p:txBody>
      </p:sp>
      <p:sp>
        <p:nvSpPr>
          <p:cNvPr id="76" name="TextBox 75">
            <a:extLst>
              <a:ext uri="{FF2B5EF4-FFF2-40B4-BE49-F238E27FC236}">
                <a16:creationId xmlns:a16="http://schemas.microsoft.com/office/drawing/2014/main" id="{1776351E-C305-913A-F6E7-E6DC30B468AA}"/>
              </a:ext>
            </a:extLst>
          </p:cNvPr>
          <p:cNvSpPr txBox="1"/>
          <p:nvPr/>
        </p:nvSpPr>
        <p:spPr>
          <a:xfrm>
            <a:off x="1130947" y="3741206"/>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PART BREAKS</a:t>
            </a:r>
            <a:endParaRPr lang="en-ZA" sz="1200">
              <a:solidFill>
                <a:schemeClr val="bg1"/>
              </a:solidFill>
            </a:endParaRPr>
          </a:p>
        </p:txBody>
      </p:sp>
      <p:sp>
        <p:nvSpPr>
          <p:cNvPr id="77" name="TextBox 76">
            <a:extLst>
              <a:ext uri="{FF2B5EF4-FFF2-40B4-BE49-F238E27FC236}">
                <a16:creationId xmlns:a16="http://schemas.microsoft.com/office/drawing/2014/main" id="{88C31B6C-DF1D-B4E8-558B-14B6CFBE232D}"/>
              </a:ext>
            </a:extLst>
          </p:cNvPr>
          <p:cNvSpPr txBox="1"/>
          <p:nvPr/>
        </p:nvSpPr>
        <p:spPr>
          <a:xfrm>
            <a:off x="3251527" y="3741206"/>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ORDER PART</a:t>
            </a:r>
            <a:endParaRPr lang="en-ZA" sz="1200">
              <a:solidFill>
                <a:schemeClr val="bg1"/>
              </a:solidFill>
            </a:endParaRPr>
          </a:p>
        </p:txBody>
      </p:sp>
      <p:sp>
        <p:nvSpPr>
          <p:cNvPr id="87" name="TextBox 86">
            <a:extLst>
              <a:ext uri="{FF2B5EF4-FFF2-40B4-BE49-F238E27FC236}">
                <a16:creationId xmlns:a16="http://schemas.microsoft.com/office/drawing/2014/main" id="{0CE79A40-337C-609C-F647-5E17CDB94CCB}"/>
              </a:ext>
            </a:extLst>
          </p:cNvPr>
          <p:cNvSpPr txBox="1"/>
          <p:nvPr/>
        </p:nvSpPr>
        <p:spPr>
          <a:xfrm>
            <a:off x="5385293" y="3741206"/>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PRINT PART</a:t>
            </a:r>
            <a:endParaRPr lang="en-ZA" sz="1200">
              <a:solidFill>
                <a:schemeClr val="bg1"/>
              </a:solidFill>
            </a:endParaRPr>
          </a:p>
        </p:txBody>
      </p:sp>
      <p:sp>
        <p:nvSpPr>
          <p:cNvPr id="88" name="TextBox 87">
            <a:extLst>
              <a:ext uri="{FF2B5EF4-FFF2-40B4-BE49-F238E27FC236}">
                <a16:creationId xmlns:a16="http://schemas.microsoft.com/office/drawing/2014/main" id="{479A14CB-0B91-D557-6EAD-4D89D55FBDD3}"/>
              </a:ext>
            </a:extLst>
          </p:cNvPr>
          <p:cNvSpPr txBox="1"/>
          <p:nvPr/>
        </p:nvSpPr>
        <p:spPr>
          <a:xfrm>
            <a:off x="7503448" y="3754646"/>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FINE-TUNING</a:t>
            </a:r>
            <a:endParaRPr lang="en-ZA" sz="1200">
              <a:solidFill>
                <a:schemeClr val="bg1"/>
              </a:solidFill>
            </a:endParaRPr>
          </a:p>
        </p:txBody>
      </p:sp>
      <p:sp>
        <p:nvSpPr>
          <p:cNvPr id="89" name="TextBox 88">
            <a:extLst>
              <a:ext uri="{FF2B5EF4-FFF2-40B4-BE49-F238E27FC236}">
                <a16:creationId xmlns:a16="http://schemas.microsoft.com/office/drawing/2014/main" id="{9B3398A6-FE88-E0F1-C6F3-671FDEC26A44}"/>
              </a:ext>
            </a:extLst>
          </p:cNvPr>
          <p:cNvSpPr txBox="1"/>
          <p:nvPr/>
        </p:nvSpPr>
        <p:spPr>
          <a:xfrm>
            <a:off x="9643718" y="3754646"/>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DELIVERY</a:t>
            </a:r>
            <a:endParaRPr lang="en-ZA" sz="1200">
              <a:solidFill>
                <a:schemeClr val="bg1"/>
              </a:solidFill>
            </a:endParaRPr>
          </a:p>
        </p:txBody>
      </p:sp>
      <p:grpSp>
        <p:nvGrpSpPr>
          <p:cNvPr id="38" name="Group 37">
            <a:extLst>
              <a:ext uri="{FF2B5EF4-FFF2-40B4-BE49-F238E27FC236}">
                <a16:creationId xmlns:a16="http://schemas.microsoft.com/office/drawing/2014/main" id="{E5ADF360-DED6-07B0-56E7-E086ECACEA97}"/>
              </a:ext>
            </a:extLst>
          </p:cNvPr>
          <p:cNvGrpSpPr/>
          <p:nvPr/>
        </p:nvGrpSpPr>
        <p:grpSpPr>
          <a:xfrm flipH="1">
            <a:off x="9685725" y="2631648"/>
            <a:ext cx="1203420" cy="1108734"/>
            <a:chOff x="1291610" y="4286883"/>
            <a:chExt cx="2502028" cy="2305168"/>
          </a:xfrm>
        </p:grpSpPr>
        <p:pic>
          <p:nvPicPr>
            <p:cNvPr id="37" name="Picture 36" descr="Icon&#10;&#10;Description automatically generated">
              <a:extLst>
                <a:ext uri="{FF2B5EF4-FFF2-40B4-BE49-F238E27FC236}">
                  <a16:creationId xmlns:a16="http://schemas.microsoft.com/office/drawing/2014/main" id="{70B88E77-ACEB-13E1-627E-C462C60C975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6200000">
              <a:off x="2897552" y="4284721"/>
              <a:ext cx="727866" cy="837274"/>
            </a:xfrm>
            <a:prstGeom prst="rect">
              <a:avLst/>
            </a:prstGeom>
            <a:effectLst/>
          </p:spPr>
        </p:pic>
        <p:pic>
          <p:nvPicPr>
            <p:cNvPr id="36" name="Picture 35">
              <a:extLst>
                <a:ext uri="{FF2B5EF4-FFF2-40B4-BE49-F238E27FC236}">
                  <a16:creationId xmlns:a16="http://schemas.microsoft.com/office/drawing/2014/main" id="{B2B48CAC-7B77-D3DB-A1AA-D5D626C59C73}"/>
                </a:ext>
              </a:extLst>
            </p:cNvPr>
            <p:cNvPicPr>
              <a:picLocks noChangeAspect="1"/>
            </p:cNvPicPr>
            <p:nvPr/>
          </p:nvPicPr>
          <p:blipFill>
            <a:blip r:embed="rId13">
              <a:extLst>
                <a:ext uri="{28A0092B-C50C-407E-A947-70E740481C1C}">
                  <a14:useLocalDpi xmlns:a14="http://schemas.microsoft.com/office/drawing/2010/main" val="0"/>
                </a:ext>
              </a:extLst>
            </a:blip>
            <a:srcRect/>
            <a:stretch/>
          </p:blipFill>
          <p:spPr>
            <a:xfrm flipH="1">
              <a:off x="1291610" y="4286883"/>
              <a:ext cx="2502028" cy="2305168"/>
            </a:xfrm>
            <a:prstGeom prst="rect">
              <a:avLst/>
            </a:prstGeom>
          </p:spPr>
        </p:pic>
      </p:grpSp>
      <p:sp>
        <p:nvSpPr>
          <p:cNvPr id="98" name="Oval 97">
            <a:extLst>
              <a:ext uri="{FF2B5EF4-FFF2-40B4-BE49-F238E27FC236}">
                <a16:creationId xmlns:a16="http://schemas.microsoft.com/office/drawing/2014/main" id="{31794415-A957-263F-7092-7B8534DDD0C7}"/>
              </a:ext>
            </a:extLst>
          </p:cNvPr>
          <p:cNvSpPr/>
          <p:nvPr/>
        </p:nvSpPr>
        <p:spPr>
          <a:xfrm>
            <a:off x="-1970393" y="931104"/>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80" name="Picture 79">
            <a:extLst>
              <a:ext uri="{FF2B5EF4-FFF2-40B4-BE49-F238E27FC236}">
                <a16:creationId xmlns:a16="http://schemas.microsoft.com/office/drawing/2014/main" id="{4558B8B5-978D-8E85-381F-52C789426BF9}"/>
              </a:ext>
            </a:extLst>
          </p:cNvPr>
          <p:cNvPicPr>
            <a:picLocks noChangeAspect="1"/>
          </p:cNvPicPr>
          <p:nvPr/>
        </p:nvPicPr>
        <p:blipFill rotWithShape="1">
          <a:blip r:embed="rId14"/>
          <a:srcRect l="6428" t="7404" r="41511"/>
          <a:stretch/>
        </p:blipFill>
        <p:spPr>
          <a:xfrm>
            <a:off x="-1907101" y="1032036"/>
            <a:ext cx="1609576" cy="1609576"/>
          </a:xfrm>
          <a:prstGeom prst="ellipse">
            <a:avLst/>
          </a:prstGeom>
        </p:spPr>
      </p:pic>
      <p:pic>
        <p:nvPicPr>
          <p:cNvPr id="83" name="Picture 82">
            <a:extLst>
              <a:ext uri="{FF2B5EF4-FFF2-40B4-BE49-F238E27FC236}">
                <a16:creationId xmlns:a16="http://schemas.microsoft.com/office/drawing/2014/main" id="{5DF7953E-64F6-7A65-556F-18BE97433C6A}"/>
              </a:ext>
            </a:extLst>
          </p:cNvPr>
          <p:cNvPicPr>
            <a:picLocks noChangeAspect="1"/>
          </p:cNvPicPr>
          <p:nvPr/>
        </p:nvPicPr>
        <p:blipFill>
          <a:blip r:embed="rId15">
            <a:extLst>
              <a:ext uri="{28A0092B-C50C-407E-A947-70E740481C1C}">
                <a14:useLocalDpi xmlns:a14="http://schemas.microsoft.com/office/drawing/2010/main" val="0"/>
              </a:ext>
            </a:extLst>
          </a:blip>
          <a:srcRect/>
          <a:stretch/>
        </p:blipFill>
        <p:spPr>
          <a:xfrm rot="20616733" flipH="1">
            <a:off x="-1846938" y="911471"/>
            <a:ext cx="1101182" cy="862126"/>
          </a:xfrm>
          <a:prstGeom prst="rect">
            <a:avLst/>
          </a:prstGeom>
          <a:effectLst/>
        </p:spPr>
      </p:pic>
      <p:pic>
        <p:nvPicPr>
          <p:cNvPr id="84" name="Picture 83" descr="A picture containing text, toy, doll, vector graphics&#10;&#10;Description automatically generated">
            <a:extLst>
              <a:ext uri="{FF2B5EF4-FFF2-40B4-BE49-F238E27FC236}">
                <a16:creationId xmlns:a16="http://schemas.microsoft.com/office/drawing/2014/main" id="{8D743DCC-B077-B238-DE77-102C591894C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rot="358982">
            <a:off x="-1580154" y="835899"/>
            <a:ext cx="1517506" cy="1517506"/>
          </a:xfrm>
          <a:prstGeom prst="rect">
            <a:avLst/>
          </a:prstGeom>
        </p:spPr>
      </p:pic>
      <p:pic>
        <p:nvPicPr>
          <p:cNvPr id="85" name="Picture 84">
            <a:extLst>
              <a:ext uri="{FF2B5EF4-FFF2-40B4-BE49-F238E27FC236}">
                <a16:creationId xmlns:a16="http://schemas.microsoft.com/office/drawing/2014/main" id="{7BBBC8A9-EDF6-AB02-F6D0-00592946120E}"/>
              </a:ext>
            </a:extLst>
          </p:cNvPr>
          <p:cNvPicPr>
            <a:picLocks noChangeAspect="1"/>
          </p:cNvPicPr>
          <p:nvPr/>
        </p:nvPicPr>
        <p:blipFill rotWithShape="1">
          <a:blip r:embed="rId17">
            <a:extLst>
              <a:ext uri="{BEBA8EAE-BF5A-486C-A8C5-ECC9F3942E4B}">
                <a14:imgProps xmlns:a14="http://schemas.microsoft.com/office/drawing/2010/main">
                  <a14:imgLayer r:embed="rId18">
                    <a14:imgEffect>
                      <a14:backgroundRemoval t="10000" b="90000" l="10000" r="90000"/>
                    </a14:imgEffect>
                  </a14:imgLayer>
                </a14:imgProps>
              </a:ext>
            </a:extLst>
          </a:blip>
          <a:srcRect l="24738" t="12999" r="24738" b="22535"/>
          <a:stretch/>
        </p:blipFill>
        <p:spPr>
          <a:xfrm rot="20984068">
            <a:off x="-1923400" y="1438780"/>
            <a:ext cx="653968" cy="834420"/>
          </a:xfrm>
          <a:prstGeom prst="rect">
            <a:avLst/>
          </a:prstGeom>
        </p:spPr>
      </p:pic>
      <p:pic>
        <p:nvPicPr>
          <p:cNvPr id="86" name="Picture 85">
            <a:extLst>
              <a:ext uri="{FF2B5EF4-FFF2-40B4-BE49-F238E27FC236}">
                <a16:creationId xmlns:a16="http://schemas.microsoft.com/office/drawing/2014/main" id="{8C1D4D5F-3B0F-1891-5F10-2B7CDFEDB319}"/>
              </a:ext>
            </a:extLst>
          </p:cNvPr>
          <p:cNvPicPr>
            <a:picLocks noChangeAspect="1"/>
          </p:cNvPicPr>
          <p:nvPr/>
        </p:nvPicPr>
        <p:blipFill>
          <a:blip r:embed="rId19"/>
          <a:stretch>
            <a:fillRect/>
          </a:stretch>
        </p:blipFill>
        <p:spPr>
          <a:xfrm>
            <a:off x="-1461877" y="1778692"/>
            <a:ext cx="1238112" cy="1004935"/>
          </a:xfrm>
          <a:prstGeom prst="rect">
            <a:avLst/>
          </a:prstGeom>
        </p:spPr>
      </p:pic>
    </p:spTree>
    <p:extLst>
      <p:ext uri="{BB962C8B-B14F-4D97-AF65-F5344CB8AC3E}">
        <p14:creationId xmlns:p14="http://schemas.microsoft.com/office/powerpoint/2010/main" val="2598637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C572C478-9D9D-0556-1AB0-E4CA75105FFB}"/>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9" name="Oval 18">
            <a:extLst>
              <a:ext uri="{FF2B5EF4-FFF2-40B4-BE49-F238E27FC236}">
                <a16:creationId xmlns:a16="http://schemas.microsoft.com/office/drawing/2014/main" id="{4739B83C-2A58-5690-7970-498EC9D88422}"/>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0" name="Oval 19">
            <a:extLst>
              <a:ext uri="{FF2B5EF4-FFF2-40B4-BE49-F238E27FC236}">
                <a16:creationId xmlns:a16="http://schemas.microsoft.com/office/drawing/2014/main" id="{B133834F-811D-D70A-B1F7-AD35164F802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2" name="Picture 11" descr="Graphical user interface, website&#10;&#10;Description automatically generated">
            <a:extLst>
              <a:ext uri="{FF2B5EF4-FFF2-40B4-BE49-F238E27FC236}">
                <a16:creationId xmlns:a16="http://schemas.microsoft.com/office/drawing/2014/main" id="{846AC5DF-8397-B47A-3AC2-8B7A1F647B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3412" y="1348600"/>
            <a:ext cx="2577442" cy="5264000"/>
          </a:xfrm>
          <a:prstGeom prst="rect">
            <a:avLst/>
          </a:prstGeom>
        </p:spPr>
      </p:pic>
      <p:pic>
        <p:nvPicPr>
          <p:cNvPr id="6" name="Picture 5" descr="A screenshot of a phone&#10;&#10;Description automatically generated with low confidence">
            <a:extLst>
              <a:ext uri="{FF2B5EF4-FFF2-40B4-BE49-F238E27FC236}">
                <a16:creationId xmlns:a16="http://schemas.microsoft.com/office/drawing/2014/main" id="{D18E8500-D740-1331-C626-CCC7BE25A5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169" y="1348600"/>
            <a:ext cx="2577442" cy="5264000"/>
          </a:xfrm>
          <a:prstGeom prst="rect">
            <a:avLst/>
          </a:prstGeom>
        </p:spPr>
      </p:pic>
      <p:pic>
        <p:nvPicPr>
          <p:cNvPr id="8" name="Picture 7" descr="A screenshot of a phone&#10;&#10;Description automatically generated with low confidence">
            <a:extLst>
              <a:ext uri="{FF2B5EF4-FFF2-40B4-BE49-F238E27FC236}">
                <a16:creationId xmlns:a16="http://schemas.microsoft.com/office/drawing/2014/main" id="{F23F3B1E-A670-5EFB-B015-F2FC5D1A7B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3649" y="1348600"/>
            <a:ext cx="2577442" cy="5264000"/>
          </a:xfrm>
          <a:prstGeom prst="rect">
            <a:avLst/>
          </a:prstGeom>
        </p:spPr>
      </p:pic>
      <p:pic>
        <p:nvPicPr>
          <p:cNvPr id="10" name="Picture 9" descr="A cell phone with a person's face on the screen&#10;&#10;Description automatically generated with medium confidence">
            <a:extLst>
              <a:ext uri="{FF2B5EF4-FFF2-40B4-BE49-F238E27FC236}">
                <a16:creationId xmlns:a16="http://schemas.microsoft.com/office/drawing/2014/main" id="{309D1F97-C5F5-A5B3-6192-8473C47F91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70909" y="1348600"/>
            <a:ext cx="2577442" cy="5264000"/>
          </a:xfrm>
          <a:prstGeom prst="rect">
            <a:avLst/>
          </a:prstGeom>
        </p:spPr>
      </p:pic>
      <p:pic>
        <p:nvPicPr>
          <p:cNvPr id="14" name="Picture 13" descr="Graphical user interface, website&#10;&#10;Description automatically generated">
            <a:extLst>
              <a:ext uri="{FF2B5EF4-FFF2-40B4-BE49-F238E27FC236}">
                <a16:creationId xmlns:a16="http://schemas.microsoft.com/office/drawing/2014/main" id="{930BCD59-9141-D763-E0CE-7F452226CE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16389" y="1348600"/>
            <a:ext cx="2577442" cy="5264000"/>
          </a:xfrm>
          <a:prstGeom prst="rect">
            <a:avLst/>
          </a:prstGeom>
        </p:spPr>
      </p:pic>
      <p:pic>
        <p:nvPicPr>
          <p:cNvPr id="16" name="Picture 15" descr="Graphical user interface, website&#10;&#10;Description automatically generated">
            <a:extLst>
              <a:ext uri="{FF2B5EF4-FFF2-40B4-BE49-F238E27FC236}">
                <a16:creationId xmlns:a16="http://schemas.microsoft.com/office/drawing/2014/main" id="{4AECD988-8502-BDAD-895E-1771D914C65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230100" y="1348600"/>
            <a:ext cx="2577442" cy="5264000"/>
          </a:xfrm>
          <a:prstGeom prst="rect">
            <a:avLst/>
          </a:prstGeom>
        </p:spPr>
      </p:pic>
      <p:sp>
        <p:nvSpPr>
          <p:cNvPr id="21" name="TextBox 20">
            <a:extLst>
              <a:ext uri="{FF2B5EF4-FFF2-40B4-BE49-F238E27FC236}">
                <a16:creationId xmlns:a16="http://schemas.microsoft.com/office/drawing/2014/main" id="{CEFF8B83-91F2-C361-432E-6447BBADD1E0}"/>
              </a:ext>
            </a:extLst>
          </p:cNvPr>
          <p:cNvSpPr txBox="1"/>
          <p:nvPr/>
        </p:nvSpPr>
        <p:spPr>
          <a:xfrm>
            <a:off x="1949235"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800">
                <a:solidFill>
                  <a:srgbClr val="0C3C98"/>
                </a:solidFill>
                <a:latin typeface="Avenir Next LT Pro" panose="020B0504020202020204" pitchFamily="34" charset="0"/>
                <a:ea typeface="Roboto" pitchFamily="2" charset="0"/>
                <a:cs typeface="Helvetica" panose="020B0604020202020204" pitchFamily="34" charset="0"/>
              </a:rPr>
              <a:t>ORDERING</a:t>
            </a:r>
            <a:r>
              <a:rPr kumimoji="0" lang="en-ZA" sz="2800" i="0" u="none" strike="noStrike" kern="1200" cap="none" spc="0" normalizeH="0" baseline="0" noProof="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 SOLUTION</a:t>
            </a:r>
          </a:p>
        </p:txBody>
      </p:sp>
      <p:sp>
        <p:nvSpPr>
          <p:cNvPr id="22" name="TextBox 21">
            <a:extLst>
              <a:ext uri="{FF2B5EF4-FFF2-40B4-BE49-F238E27FC236}">
                <a16:creationId xmlns:a16="http://schemas.microsoft.com/office/drawing/2014/main" id="{FDD4B2B0-4767-6B3D-272A-0F943DFD0192}"/>
              </a:ext>
            </a:extLst>
          </p:cNvPr>
          <p:cNvSpPr txBox="1"/>
          <p:nvPr/>
        </p:nvSpPr>
        <p:spPr>
          <a:xfrm>
            <a:off x="2518902" y="794333"/>
            <a:ext cx="715419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000" b="0" i="0" u="none" strike="noStrike" kern="1200" cap="none" spc="0" normalizeH="0" baseline="0" noProof="0">
                <a:ln>
                  <a:noFill/>
                </a:ln>
                <a:solidFill>
                  <a:srgbClr val="56BAF0"/>
                </a:solidFill>
                <a:effectLst/>
                <a:uLnTx/>
                <a:uFillTx/>
                <a:latin typeface="Avenir Next LT Pro" panose="020B0504020202020204" pitchFamily="34" charset="0"/>
                <a:ea typeface="Roboto" pitchFamily="2" charset="0"/>
                <a:cs typeface="Helvetica" panose="020B0604020202020204" pitchFamily="34" charset="0"/>
              </a:rPr>
              <a:t>APPLICATION WIREFRAMES</a:t>
            </a:r>
            <a:endParaRPr kumimoji="0" lang="en-ZA" b="0" i="0" u="none" strike="noStrike" kern="1200" cap="none" spc="0" normalizeH="0" baseline="0" noProof="0">
              <a:ln>
                <a:noFill/>
              </a:ln>
              <a:solidFill>
                <a:srgbClr val="56BAF0"/>
              </a:solidFill>
              <a:effectLst/>
              <a:uLnTx/>
              <a:uFillTx/>
              <a:latin typeface="Avenir Next LT Pro" panose="020B0504020202020204" pitchFamily="34" charset="0"/>
              <a:ea typeface="Roboto" pitchFamily="2" charset="0"/>
              <a:cs typeface="Helvetica" panose="020B0604020202020204" pitchFamily="34" charset="0"/>
            </a:endParaRPr>
          </a:p>
        </p:txBody>
      </p:sp>
    </p:spTree>
    <p:extLst>
      <p:ext uri="{BB962C8B-B14F-4D97-AF65-F5344CB8AC3E}">
        <p14:creationId xmlns:p14="http://schemas.microsoft.com/office/powerpoint/2010/main" val="987818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CDEF593D-D29D-823D-F3A9-9C4F9B61861C}"/>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Oval 2">
            <a:extLst>
              <a:ext uri="{FF2B5EF4-FFF2-40B4-BE49-F238E27FC236}">
                <a16:creationId xmlns:a16="http://schemas.microsoft.com/office/drawing/2014/main" id="{0072B729-5E6A-92C1-8A72-A35679CE6F2C}"/>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Oval 4">
            <a:extLst>
              <a:ext uri="{FF2B5EF4-FFF2-40B4-BE49-F238E27FC236}">
                <a16:creationId xmlns:a16="http://schemas.microsoft.com/office/drawing/2014/main" id="{75EAA933-94CC-1B18-5941-72C55904A099}"/>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2" name="Picture 11" descr="Graphical user interface, website&#10;&#10;Description automatically generated">
            <a:extLst>
              <a:ext uri="{FF2B5EF4-FFF2-40B4-BE49-F238E27FC236}">
                <a16:creationId xmlns:a16="http://schemas.microsoft.com/office/drawing/2014/main" id="{846AC5DF-8397-B47A-3AC2-8B7A1F647B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6961" y="1348600"/>
            <a:ext cx="2577442" cy="5264000"/>
          </a:xfrm>
          <a:prstGeom prst="rect">
            <a:avLst/>
          </a:prstGeom>
        </p:spPr>
      </p:pic>
      <p:pic>
        <p:nvPicPr>
          <p:cNvPr id="8" name="Picture 7" descr="A screenshot of a phone&#10;&#10;Description automatically generated with low confidence">
            <a:extLst>
              <a:ext uri="{FF2B5EF4-FFF2-40B4-BE49-F238E27FC236}">
                <a16:creationId xmlns:a16="http://schemas.microsoft.com/office/drawing/2014/main" id="{F23F3B1E-A670-5EFB-B015-F2FC5D1A7B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169" y="1348600"/>
            <a:ext cx="2577442" cy="5264000"/>
          </a:xfrm>
          <a:prstGeom prst="rect">
            <a:avLst/>
          </a:prstGeom>
        </p:spPr>
      </p:pic>
      <p:pic>
        <p:nvPicPr>
          <p:cNvPr id="14" name="Picture 13" descr="Graphical user interface, website&#10;&#10;Description automatically generated">
            <a:extLst>
              <a:ext uri="{FF2B5EF4-FFF2-40B4-BE49-F238E27FC236}">
                <a16:creationId xmlns:a16="http://schemas.microsoft.com/office/drawing/2014/main" id="{930BCD59-9141-D763-E0CE-7F452226CE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70909" y="1348600"/>
            <a:ext cx="2577442" cy="5264000"/>
          </a:xfrm>
          <a:prstGeom prst="rect">
            <a:avLst/>
          </a:prstGeom>
        </p:spPr>
      </p:pic>
      <p:pic>
        <p:nvPicPr>
          <p:cNvPr id="16" name="Picture 15" descr="Graphical user interface, website&#10;&#10;Description automatically generated">
            <a:extLst>
              <a:ext uri="{FF2B5EF4-FFF2-40B4-BE49-F238E27FC236}">
                <a16:creationId xmlns:a16="http://schemas.microsoft.com/office/drawing/2014/main" id="{4AECD988-8502-BDAD-895E-1771D914C65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43649" y="1348600"/>
            <a:ext cx="2577442" cy="5264000"/>
          </a:xfrm>
          <a:prstGeom prst="rect">
            <a:avLst/>
          </a:prstGeom>
        </p:spPr>
      </p:pic>
      <p:pic>
        <p:nvPicPr>
          <p:cNvPr id="6" name="Picture 5" descr="A screenshot of a phone&#10;&#10;Description automatically generated with low confidence">
            <a:extLst>
              <a:ext uri="{FF2B5EF4-FFF2-40B4-BE49-F238E27FC236}">
                <a16:creationId xmlns:a16="http://schemas.microsoft.com/office/drawing/2014/main" id="{D18E8500-D740-1331-C626-CCC7BE25A5B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14583" y="1348600"/>
            <a:ext cx="2577442" cy="5264000"/>
          </a:xfrm>
          <a:prstGeom prst="rect">
            <a:avLst/>
          </a:prstGeom>
        </p:spPr>
      </p:pic>
      <p:pic>
        <p:nvPicPr>
          <p:cNvPr id="10" name="Picture 9" descr="A cell phone with a person's face on the screen&#10;&#10;Description automatically generated with medium confidence">
            <a:extLst>
              <a:ext uri="{FF2B5EF4-FFF2-40B4-BE49-F238E27FC236}">
                <a16:creationId xmlns:a16="http://schemas.microsoft.com/office/drawing/2014/main" id="{309D1F97-C5F5-A5B3-6192-8473C47F91C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41843" y="1348600"/>
            <a:ext cx="2577442" cy="5264000"/>
          </a:xfrm>
          <a:prstGeom prst="rect">
            <a:avLst/>
          </a:prstGeom>
        </p:spPr>
      </p:pic>
      <p:sp>
        <p:nvSpPr>
          <p:cNvPr id="15" name="TextBox 14">
            <a:extLst>
              <a:ext uri="{FF2B5EF4-FFF2-40B4-BE49-F238E27FC236}">
                <a16:creationId xmlns:a16="http://schemas.microsoft.com/office/drawing/2014/main" id="{1A057887-6308-8115-F55C-47757ECC5D83}"/>
              </a:ext>
            </a:extLst>
          </p:cNvPr>
          <p:cNvSpPr txBox="1"/>
          <p:nvPr/>
        </p:nvSpPr>
        <p:spPr>
          <a:xfrm>
            <a:off x="1949235"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800">
                <a:solidFill>
                  <a:srgbClr val="0C3C98"/>
                </a:solidFill>
                <a:latin typeface="Avenir Next LT Pro" panose="020B0504020202020204" pitchFamily="34" charset="0"/>
                <a:ea typeface="Roboto" pitchFamily="2" charset="0"/>
                <a:cs typeface="Helvetica" panose="020B0604020202020204" pitchFamily="34" charset="0"/>
              </a:rPr>
              <a:t>ORDERING</a:t>
            </a:r>
            <a:r>
              <a:rPr kumimoji="0" lang="en-ZA" sz="2800" i="0" u="none" strike="noStrike" kern="1200" cap="none" spc="0" normalizeH="0" baseline="0" noProof="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 SOLUTION</a:t>
            </a:r>
          </a:p>
        </p:txBody>
      </p:sp>
      <p:sp>
        <p:nvSpPr>
          <p:cNvPr id="17" name="TextBox 16">
            <a:extLst>
              <a:ext uri="{FF2B5EF4-FFF2-40B4-BE49-F238E27FC236}">
                <a16:creationId xmlns:a16="http://schemas.microsoft.com/office/drawing/2014/main" id="{A85CED72-41A2-5A9A-965B-E35E8E6D45F1}"/>
              </a:ext>
            </a:extLst>
          </p:cNvPr>
          <p:cNvSpPr txBox="1"/>
          <p:nvPr/>
        </p:nvSpPr>
        <p:spPr>
          <a:xfrm>
            <a:off x="2518902" y="794333"/>
            <a:ext cx="715419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000" b="0" i="0" u="none" strike="noStrike" kern="1200" cap="none" spc="0" normalizeH="0" baseline="0" noProof="0">
                <a:ln>
                  <a:noFill/>
                </a:ln>
                <a:solidFill>
                  <a:srgbClr val="56BAF0"/>
                </a:solidFill>
                <a:effectLst/>
                <a:uLnTx/>
                <a:uFillTx/>
                <a:latin typeface="Avenir Next LT Pro" panose="020B0504020202020204" pitchFamily="34" charset="0"/>
                <a:ea typeface="Roboto" pitchFamily="2" charset="0"/>
                <a:cs typeface="Helvetica" panose="020B0604020202020204" pitchFamily="34" charset="0"/>
              </a:rPr>
              <a:t>APPLICATION WIREFRAMES</a:t>
            </a:r>
            <a:endParaRPr kumimoji="0" lang="en-ZA" b="0" i="0" u="none" strike="noStrike" kern="1200" cap="none" spc="0" normalizeH="0" baseline="0" noProof="0">
              <a:ln>
                <a:noFill/>
              </a:ln>
              <a:solidFill>
                <a:srgbClr val="56BAF0"/>
              </a:solidFill>
              <a:effectLst/>
              <a:uLnTx/>
              <a:uFillTx/>
              <a:latin typeface="Avenir Next LT Pro" panose="020B0504020202020204" pitchFamily="34" charset="0"/>
              <a:ea typeface="Roboto" pitchFamily="2" charset="0"/>
              <a:cs typeface="Helvetica" panose="020B0604020202020204" pitchFamily="34" charset="0"/>
            </a:endParaRPr>
          </a:p>
        </p:txBody>
      </p:sp>
    </p:spTree>
    <p:extLst>
      <p:ext uri="{BB962C8B-B14F-4D97-AF65-F5344CB8AC3E}">
        <p14:creationId xmlns:p14="http://schemas.microsoft.com/office/powerpoint/2010/main" val="1942917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6950BFC3-D8DA-4A85-94F7-54DA5524770B}">
      <p188:commentRel xmlns:p188="http://schemas.microsoft.com/office/powerpoint/2018/8/main" r:id="rId2"/>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09E00CC3-366A-C0F1-76A8-D224D34D7C5C}"/>
              </a:ext>
            </a:extLst>
          </p:cNvPr>
          <p:cNvSpPr/>
          <p:nvPr/>
        </p:nvSpPr>
        <p:spPr>
          <a:xfrm rot="5400000">
            <a:off x="-2510137" y="-371369"/>
            <a:ext cx="8918744" cy="9212112"/>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Picture 5" descr="A picture containing indoor&#10;&#10;Description automatically generated">
            <a:extLst>
              <a:ext uri="{FF2B5EF4-FFF2-40B4-BE49-F238E27FC236}">
                <a16:creationId xmlns:a16="http://schemas.microsoft.com/office/drawing/2014/main" id="{0D297521-C64A-6CB7-9952-CE161B0FC723}"/>
              </a:ext>
            </a:extLst>
          </p:cNvPr>
          <p:cNvPicPr>
            <a:picLocks noChangeAspect="1"/>
          </p:cNvPicPr>
          <p:nvPr/>
        </p:nvPicPr>
        <p:blipFill rotWithShape="1">
          <a:blip r:embed="rId2">
            <a:extLst>
              <a:ext uri="{28A0092B-C50C-407E-A947-70E740481C1C}">
                <a14:useLocalDpi xmlns:a14="http://schemas.microsoft.com/office/drawing/2010/main" val="0"/>
              </a:ext>
            </a:extLst>
          </a:blip>
          <a:srcRect l="-47301" b="2"/>
          <a:stretch/>
        </p:blipFill>
        <p:spPr>
          <a:xfrm>
            <a:off x="-2032000" y="280823"/>
            <a:ext cx="6183086" cy="6296354"/>
          </a:xfrm>
          <a:prstGeom prst="ellipse">
            <a:avLst/>
          </a:prstGeom>
        </p:spPr>
      </p:pic>
      <p:sp>
        <p:nvSpPr>
          <p:cNvPr id="7" name="Oval 6">
            <a:extLst>
              <a:ext uri="{FF2B5EF4-FFF2-40B4-BE49-F238E27FC236}">
                <a16:creationId xmlns:a16="http://schemas.microsoft.com/office/drawing/2014/main" id="{331155FB-EB2B-24EA-83EA-0335E34211DD}"/>
              </a:ext>
            </a:extLst>
          </p:cNvPr>
          <p:cNvSpPr/>
          <p:nvPr/>
        </p:nvSpPr>
        <p:spPr>
          <a:xfrm rot="3284125">
            <a:off x="3003154" y="883742"/>
            <a:ext cx="1616875" cy="167360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Oval 7">
            <a:extLst>
              <a:ext uri="{FF2B5EF4-FFF2-40B4-BE49-F238E27FC236}">
                <a16:creationId xmlns:a16="http://schemas.microsoft.com/office/drawing/2014/main" id="{75A72E19-FF72-4378-C440-038B5D2C88D7}"/>
              </a:ext>
            </a:extLst>
          </p:cNvPr>
          <p:cNvSpPr/>
          <p:nvPr/>
        </p:nvSpPr>
        <p:spPr>
          <a:xfrm rot="5400000">
            <a:off x="3762027" y="3009849"/>
            <a:ext cx="1565070" cy="1619982"/>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Oval 8">
            <a:extLst>
              <a:ext uri="{FF2B5EF4-FFF2-40B4-BE49-F238E27FC236}">
                <a16:creationId xmlns:a16="http://schemas.microsoft.com/office/drawing/2014/main" id="{8433C88A-ECA3-9630-5E91-ED3D74640580}"/>
              </a:ext>
            </a:extLst>
          </p:cNvPr>
          <p:cNvSpPr/>
          <p:nvPr/>
        </p:nvSpPr>
        <p:spPr>
          <a:xfrm rot="5400000">
            <a:off x="2850977" y="5013020"/>
            <a:ext cx="1565071" cy="1619982"/>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 name="TextBox 10">
            <a:extLst>
              <a:ext uri="{FF2B5EF4-FFF2-40B4-BE49-F238E27FC236}">
                <a16:creationId xmlns:a16="http://schemas.microsoft.com/office/drawing/2014/main" id="{55ACFA39-9D6D-C95B-0399-389155869CB8}"/>
              </a:ext>
            </a:extLst>
          </p:cNvPr>
          <p:cNvSpPr txBox="1"/>
          <p:nvPr/>
        </p:nvSpPr>
        <p:spPr>
          <a:xfrm>
            <a:off x="4876800" y="1282250"/>
            <a:ext cx="7213600" cy="876587"/>
          </a:xfrm>
          <a:prstGeom prst="rect">
            <a:avLst/>
          </a:prstGeom>
          <a:noFill/>
        </p:spPr>
        <p:txBody>
          <a:bodyPr wrap="square">
            <a:spAutoFit/>
          </a:bodyPr>
          <a:lstStyle/>
          <a:p>
            <a:pPr marL="0" marR="0" lvl="0" indent="0" defTabSz="914400" rtl="0" eaLnBrk="1" fontAlgn="auto" latinLnBrk="0" hangingPunct="1">
              <a:lnSpc>
                <a:spcPct val="150000"/>
              </a:lnSpc>
              <a:spcBef>
                <a:spcPts val="0"/>
              </a:spcBef>
              <a:spcAft>
                <a:spcPts val="600"/>
              </a:spcAft>
              <a:buClrTx/>
              <a:buSzTx/>
              <a:buFontTx/>
              <a:buNone/>
              <a:tabLst/>
              <a:defRPr/>
            </a:pPr>
            <a:r>
              <a:rPr lang="en-US">
                <a:solidFill>
                  <a:srgbClr val="7E7E7E"/>
                </a:solidFill>
                <a:latin typeface="Avenir Next LT Pro" panose="020B0504020202020204" pitchFamily="34" charset="0"/>
                <a:ea typeface="Roboto" pitchFamily="2" charset="0"/>
                <a:cs typeface="Helvetica" panose="020B0604020202020204" pitchFamily="34" charset="0"/>
              </a:rPr>
              <a:t>Using historical data and analyses of the particular mining project, estimate the spare parts that will most likely be needed.</a:t>
            </a:r>
          </a:p>
        </p:txBody>
      </p:sp>
      <p:sp>
        <p:nvSpPr>
          <p:cNvPr id="13" name="TextBox 12">
            <a:extLst>
              <a:ext uri="{FF2B5EF4-FFF2-40B4-BE49-F238E27FC236}">
                <a16:creationId xmlns:a16="http://schemas.microsoft.com/office/drawing/2014/main" id="{731CC1FD-0AE6-7E25-CD68-AE45C93C7A31}"/>
              </a:ext>
            </a:extLst>
          </p:cNvPr>
          <p:cNvSpPr txBox="1"/>
          <p:nvPr/>
        </p:nvSpPr>
        <p:spPr>
          <a:xfrm>
            <a:off x="5629106" y="3381546"/>
            <a:ext cx="6461294" cy="876587"/>
          </a:xfrm>
          <a:prstGeom prst="rect">
            <a:avLst/>
          </a:prstGeom>
          <a:noFill/>
        </p:spPr>
        <p:txBody>
          <a:bodyPr wrap="square">
            <a:spAutoFit/>
          </a:bodyPr>
          <a:lstStyle/>
          <a:p>
            <a:pPr marL="0" marR="0" lvl="0" indent="0" defTabSz="914400" rtl="0" eaLnBrk="1" fontAlgn="auto" latinLnBrk="0" hangingPunct="1">
              <a:lnSpc>
                <a:spcPct val="150000"/>
              </a:lnSpc>
              <a:spcBef>
                <a:spcPts val="0"/>
              </a:spcBef>
              <a:spcAft>
                <a:spcPts val="600"/>
              </a:spcAft>
              <a:buClrTx/>
              <a:buSzTx/>
              <a:buFontTx/>
              <a:buNone/>
              <a:tabLst/>
              <a:defRPr/>
            </a:pPr>
            <a:r>
              <a:rPr lang="en-US">
                <a:solidFill>
                  <a:srgbClr val="7E7E7E"/>
                </a:solidFill>
                <a:latin typeface="Avenir Next LT Pro" panose="020B0504020202020204" pitchFamily="34" charset="0"/>
                <a:ea typeface="Roboto" pitchFamily="2" charset="0"/>
                <a:cs typeface="Helvetica" panose="020B0604020202020204" pitchFamily="34" charset="0"/>
              </a:rPr>
              <a:t>Supply the printers capable of printing these spare parts. Supply the materials these spare parts are made of. </a:t>
            </a:r>
          </a:p>
        </p:txBody>
      </p:sp>
      <p:sp>
        <p:nvSpPr>
          <p:cNvPr id="14" name="TextBox 13">
            <a:extLst>
              <a:ext uri="{FF2B5EF4-FFF2-40B4-BE49-F238E27FC236}">
                <a16:creationId xmlns:a16="http://schemas.microsoft.com/office/drawing/2014/main" id="{878C1729-B2F2-9B99-CC13-74C5FA18660D}"/>
              </a:ext>
            </a:extLst>
          </p:cNvPr>
          <p:cNvSpPr txBox="1"/>
          <p:nvPr/>
        </p:nvSpPr>
        <p:spPr>
          <a:xfrm>
            <a:off x="4651153" y="5176968"/>
            <a:ext cx="6982539" cy="1292085"/>
          </a:xfrm>
          <a:prstGeom prst="rect">
            <a:avLst/>
          </a:prstGeom>
          <a:noFill/>
        </p:spPr>
        <p:txBody>
          <a:bodyPr wrap="square">
            <a:spAutoFit/>
          </a:bodyPr>
          <a:lstStyle/>
          <a:p>
            <a:pPr marL="0" marR="0" lvl="0" indent="0" defTabSz="914400" rtl="0" eaLnBrk="1" fontAlgn="auto" latinLnBrk="0" hangingPunct="1">
              <a:lnSpc>
                <a:spcPct val="150000"/>
              </a:lnSpc>
              <a:spcBef>
                <a:spcPts val="0"/>
              </a:spcBef>
              <a:spcAft>
                <a:spcPts val="600"/>
              </a:spcAft>
              <a:buClrTx/>
              <a:buSzTx/>
              <a:buFontTx/>
              <a:buNone/>
              <a:tabLst/>
              <a:defRPr/>
            </a:pPr>
            <a:r>
              <a:rPr lang="en-US">
                <a:solidFill>
                  <a:srgbClr val="7E7E7E"/>
                </a:solidFill>
                <a:latin typeface="Avenir Next LT Pro" panose="020B0504020202020204" pitchFamily="34" charset="0"/>
                <a:ea typeface="Roboto" pitchFamily="2" charset="0"/>
                <a:cs typeface="Helvetica" panose="020B0604020202020204" pitchFamily="34" charset="0"/>
              </a:rPr>
              <a:t>Print the most likely required spare parts on-site (no transportation delays). Print the remaining parts off-site. Possible that 90% of spare parts is dealt with on-site.</a:t>
            </a:r>
          </a:p>
        </p:txBody>
      </p:sp>
      <p:pic>
        <p:nvPicPr>
          <p:cNvPr id="15" name="Picture 14" descr="Graphical user interface&#10;&#10;Description automatically generated">
            <a:extLst>
              <a:ext uri="{FF2B5EF4-FFF2-40B4-BE49-F238E27FC236}">
                <a16:creationId xmlns:a16="http://schemas.microsoft.com/office/drawing/2014/main" id="{5A815A06-D5C5-F246-5FBA-3AD59B80BD46}"/>
              </a:ext>
            </a:extLst>
          </p:cNvPr>
          <p:cNvPicPr>
            <a:picLocks noChangeAspect="1"/>
          </p:cNvPicPr>
          <p:nvPr/>
        </p:nvPicPr>
        <p:blipFill>
          <a:blip r:embed="rId3">
            <a:biLevel thresh="50000"/>
            <a:extLst>
              <a:ext uri="{28A0092B-C50C-407E-A947-70E740481C1C}">
                <a14:useLocalDpi xmlns:a14="http://schemas.microsoft.com/office/drawing/2010/main" val="0"/>
              </a:ext>
            </a:extLst>
          </a:blip>
          <a:stretch>
            <a:fillRect/>
          </a:stretch>
        </p:blipFill>
        <p:spPr>
          <a:xfrm>
            <a:off x="2990136" y="843874"/>
            <a:ext cx="1709018" cy="1666768"/>
          </a:xfrm>
          <a:prstGeom prst="rect">
            <a:avLst/>
          </a:prstGeom>
        </p:spPr>
      </p:pic>
      <p:grpSp>
        <p:nvGrpSpPr>
          <p:cNvPr id="25" name="Group 24">
            <a:extLst>
              <a:ext uri="{FF2B5EF4-FFF2-40B4-BE49-F238E27FC236}">
                <a16:creationId xmlns:a16="http://schemas.microsoft.com/office/drawing/2014/main" id="{CC0706B8-F98E-D50A-DFDE-264E1DB744DB}"/>
              </a:ext>
            </a:extLst>
          </p:cNvPr>
          <p:cNvGrpSpPr/>
          <p:nvPr/>
        </p:nvGrpSpPr>
        <p:grpSpPr>
          <a:xfrm>
            <a:off x="3857702" y="3265926"/>
            <a:ext cx="1410034" cy="1041113"/>
            <a:chOff x="3857702" y="2795876"/>
            <a:chExt cx="1410034" cy="1041113"/>
          </a:xfrm>
        </p:grpSpPr>
        <p:pic>
          <p:nvPicPr>
            <p:cNvPr id="24" name="Picture 23" descr="Icon&#10;&#10;Description automatically generated">
              <a:extLst>
                <a:ext uri="{FF2B5EF4-FFF2-40B4-BE49-F238E27FC236}">
                  <a16:creationId xmlns:a16="http://schemas.microsoft.com/office/drawing/2014/main" id="{E72B27B6-4783-D5B4-FC47-6993CC635C7B}"/>
                </a:ext>
              </a:extLst>
            </p:cNvPr>
            <p:cNvPicPr>
              <a:picLocks noChangeAspect="1"/>
            </p:cNvPicPr>
            <p:nvPr/>
          </p:nvPicPr>
          <p:blipFill>
            <a:blip r:embed="rId4">
              <a:biLevel thresh="50000"/>
              <a:extLst>
                <a:ext uri="{28A0092B-C50C-407E-A947-70E740481C1C}">
                  <a14:useLocalDpi xmlns:a14="http://schemas.microsoft.com/office/drawing/2010/main" val="0"/>
                </a:ext>
              </a:extLst>
            </a:blip>
            <a:stretch>
              <a:fillRect/>
            </a:stretch>
          </p:blipFill>
          <p:spPr>
            <a:xfrm>
              <a:off x="4469688" y="2795876"/>
              <a:ext cx="405181" cy="404151"/>
            </a:xfrm>
            <a:prstGeom prst="rect">
              <a:avLst/>
            </a:prstGeom>
          </p:spPr>
        </p:pic>
        <p:grpSp>
          <p:nvGrpSpPr>
            <p:cNvPr id="18" name="Group 17">
              <a:extLst>
                <a:ext uri="{FF2B5EF4-FFF2-40B4-BE49-F238E27FC236}">
                  <a16:creationId xmlns:a16="http://schemas.microsoft.com/office/drawing/2014/main" id="{D412DFD2-5DBD-940E-F8F9-AEDF680083F3}"/>
                </a:ext>
              </a:extLst>
            </p:cNvPr>
            <p:cNvGrpSpPr/>
            <p:nvPr/>
          </p:nvGrpSpPr>
          <p:grpSpPr>
            <a:xfrm>
              <a:off x="3857702" y="2919061"/>
              <a:ext cx="1410034" cy="917928"/>
              <a:chOff x="343583" y="4424606"/>
              <a:chExt cx="1932892" cy="1258308"/>
            </a:xfrm>
          </p:grpSpPr>
          <p:pic>
            <p:nvPicPr>
              <p:cNvPr id="19" name="Picture 18" descr="Icon&#10;&#10;Description automatically generated">
                <a:extLst>
                  <a:ext uri="{FF2B5EF4-FFF2-40B4-BE49-F238E27FC236}">
                    <a16:creationId xmlns:a16="http://schemas.microsoft.com/office/drawing/2014/main" id="{A89C3805-9388-38E1-3B54-30A18B5B4F16}"/>
                  </a:ext>
                </a:extLst>
              </p:cNvPr>
              <p:cNvPicPr>
                <a:picLocks noChangeAspect="1"/>
              </p:cNvPicPr>
              <p:nvPr/>
            </p:nvPicPr>
            <p:blipFill>
              <a:blip r:embed="rId4">
                <a:biLevel thresh="50000"/>
                <a:extLst>
                  <a:ext uri="{28A0092B-C50C-407E-A947-70E740481C1C}">
                    <a14:useLocalDpi xmlns:a14="http://schemas.microsoft.com/office/drawing/2010/main" val="0"/>
                  </a:ext>
                </a:extLst>
              </a:blip>
              <a:stretch>
                <a:fillRect/>
              </a:stretch>
            </p:blipFill>
            <p:spPr>
              <a:xfrm rot="491546">
                <a:off x="1634631" y="4424606"/>
                <a:ext cx="555427" cy="554016"/>
              </a:xfrm>
              <a:prstGeom prst="rect">
                <a:avLst/>
              </a:prstGeom>
            </p:spPr>
          </p:pic>
          <p:pic>
            <p:nvPicPr>
              <p:cNvPr id="20" name="Picture 19" descr="Icon&#10;&#10;Description automatically generated">
                <a:extLst>
                  <a:ext uri="{FF2B5EF4-FFF2-40B4-BE49-F238E27FC236}">
                    <a16:creationId xmlns:a16="http://schemas.microsoft.com/office/drawing/2014/main" id="{CA246942-62D1-1E18-31F9-B4D7C9075D60}"/>
                  </a:ext>
                </a:extLst>
              </p:cNvPr>
              <p:cNvPicPr>
                <a:picLocks noChangeAspect="1"/>
              </p:cNvPicPr>
              <p:nvPr/>
            </p:nvPicPr>
            <p:blipFill>
              <a:blip r:embed="rId4">
                <a:biLevel thresh="50000"/>
                <a:extLst>
                  <a:ext uri="{28A0092B-C50C-407E-A947-70E740481C1C}">
                    <a14:useLocalDpi xmlns:a14="http://schemas.microsoft.com/office/drawing/2010/main" val="0"/>
                  </a:ext>
                </a:extLst>
              </a:blip>
              <a:stretch>
                <a:fillRect/>
              </a:stretch>
            </p:blipFill>
            <p:spPr>
              <a:xfrm rot="20755197">
                <a:off x="1711169" y="4601492"/>
                <a:ext cx="473138" cy="471936"/>
              </a:xfrm>
              <a:prstGeom prst="rect">
                <a:avLst/>
              </a:prstGeom>
            </p:spPr>
          </p:pic>
          <p:pic>
            <p:nvPicPr>
              <p:cNvPr id="21" name="Picture 20" descr="Icon&#10;&#10;Description automatically generated">
                <a:extLst>
                  <a:ext uri="{FF2B5EF4-FFF2-40B4-BE49-F238E27FC236}">
                    <a16:creationId xmlns:a16="http://schemas.microsoft.com/office/drawing/2014/main" id="{51A7977E-E878-7993-1100-6A4EB37F755C}"/>
                  </a:ext>
                </a:extLst>
              </p:cNvPr>
              <p:cNvPicPr>
                <a:picLocks noChangeAspect="1"/>
              </p:cNvPicPr>
              <p:nvPr/>
            </p:nvPicPr>
            <p:blipFill>
              <a:blip r:embed="rId4">
                <a:biLevel thresh="50000"/>
                <a:extLst>
                  <a:ext uri="{28A0092B-C50C-407E-A947-70E740481C1C}">
                    <a14:useLocalDpi xmlns:a14="http://schemas.microsoft.com/office/drawing/2010/main" val="0"/>
                  </a:ext>
                </a:extLst>
              </a:blip>
              <a:stretch>
                <a:fillRect/>
              </a:stretch>
            </p:blipFill>
            <p:spPr>
              <a:xfrm rot="533184">
                <a:off x="1357144" y="4564203"/>
                <a:ext cx="488555" cy="487315"/>
              </a:xfrm>
              <a:prstGeom prst="rect">
                <a:avLst/>
              </a:prstGeom>
            </p:spPr>
          </p:pic>
          <p:pic>
            <p:nvPicPr>
              <p:cNvPr id="22" name="Picture 21" descr="Icon&#10;&#10;Description automatically generated">
                <a:extLst>
                  <a:ext uri="{FF2B5EF4-FFF2-40B4-BE49-F238E27FC236}">
                    <a16:creationId xmlns:a16="http://schemas.microsoft.com/office/drawing/2014/main" id="{646DDDAC-6591-6769-95E8-85A6748DC1E3}"/>
                  </a:ext>
                </a:extLst>
              </p:cNvPr>
              <p:cNvPicPr>
                <a:picLocks noChangeAspect="1"/>
              </p:cNvPicPr>
              <p:nvPr/>
            </p:nvPicPr>
            <p:blipFill>
              <a:blip r:embed="rId4">
                <a:biLevel thresh="50000"/>
                <a:extLst>
                  <a:ext uri="{28A0092B-C50C-407E-A947-70E740481C1C}">
                    <a14:useLocalDpi xmlns:a14="http://schemas.microsoft.com/office/drawing/2010/main" val="0"/>
                  </a:ext>
                </a:extLst>
              </a:blip>
              <a:stretch>
                <a:fillRect/>
              </a:stretch>
            </p:blipFill>
            <p:spPr>
              <a:xfrm rot="21257699">
                <a:off x="952462" y="4509764"/>
                <a:ext cx="433407" cy="432307"/>
              </a:xfrm>
              <a:prstGeom prst="rect">
                <a:avLst/>
              </a:prstGeom>
            </p:spPr>
          </p:pic>
          <p:pic>
            <p:nvPicPr>
              <p:cNvPr id="23" name="Picture 22" descr="A picture containing transport&#10;&#10;Description automatically generated">
                <a:extLst>
                  <a:ext uri="{FF2B5EF4-FFF2-40B4-BE49-F238E27FC236}">
                    <a16:creationId xmlns:a16="http://schemas.microsoft.com/office/drawing/2014/main" id="{B2E8D589-05CB-9775-3281-44D82E12B7A4}"/>
                  </a:ext>
                </a:extLst>
              </p:cNvPr>
              <p:cNvPicPr>
                <a:picLocks noChangeAspect="1"/>
              </p:cNvPicPr>
              <p:nvPr/>
            </p:nvPicPr>
            <p:blipFill>
              <a:blip r:embed="rId5">
                <a:biLevel thresh="50000"/>
                <a:extLst>
                  <a:ext uri="{28A0092B-C50C-407E-A947-70E740481C1C}">
                    <a14:useLocalDpi xmlns:a14="http://schemas.microsoft.com/office/drawing/2010/main" val="0"/>
                  </a:ext>
                </a:extLst>
              </a:blip>
              <a:stretch>
                <a:fillRect/>
              </a:stretch>
            </p:blipFill>
            <p:spPr>
              <a:xfrm>
                <a:off x="343583" y="4574869"/>
                <a:ext cx="1932892" cy="1108045"/>
              </a:xfrm>
              <a:prstGeom prst="rect">
                <a:avLst/>
              </a:prstGeom>
            </p:spPr>
          </p:pic>
        </p:grpSp>
      </p:grpSp>
      <p:grpSp>
        <p:nvGrpSpPr>
          <p:cNvPr id="31" name="Group 30">
            <a:extLst>
              <a:ext uri="{FF2B5EF4-FFF2-40B4-BE49-F238E27FC236}">
                <a16:creationId xmlns:a16="http://schemas.microsoft.com/office/drawing/2014/main" id="{1FD33B60-C2E9-6ED0-57FC-2BB8707F27D1}"/>
              </a:ext>
            </a:extLst>
          </p:cNvPr>
          <p:cNvGrpSpPr/>
          <p:nvPr/>
        </p:nvGrpSpPr>
        <p:grpSpPr>
          <a:xfrm>
            <a:off x="2962486" y="5040475"/>
            <a:ext cx="1356429" cy="1393859"/>
            <a:chOff x="3188133" y="4658988"/>
            <a:chExt cx="1356429" cy="1393859"/>
          </a:xfrm>
        </p:grpSpPr>
        <p:sp>
          <p:nvSpPr>
            <p:cNvPr id="26" name="TextBox 25">
              <a:extLst>
                <a:ext uri="{FF2B5EF4-FFF2-40B4-BE49-F238E27FC236}">
                  <a16:creationId xmlns:a16="http://schemas.microsoft.com/office/drawing/2014/main" id="{8B283A6A-5F9C-BDC4-B802-BB304519F9C6}"/>
                </a:ext>
              </a:extLst>
            </p:cNvPr>
            <p:cNvSpPr txBox="1"/>
            <p:nvPr/>
          </p:nvSpPr>
          <p:spPr>
            <a:xfrm>
              <a:off x="3188133" y="4658988"/>
              <a:ext cx="945816" cy="737446"/>
            </a:xfrm>
            <a:prstGeom prst="rect">
              <a:avLst/>
            </a:prstGeom>
            <a:noFill/>
          </p:spPr>
          <p:txBody>
            <a:bodyPr wrap="square" lIns="0" tIns="0" rIns="0" bIns="0">
              <a:spAutoFit/>
            </a:bodyPr>
            <a:lstStyle/>
            <a:p>
              <a:pPr marL="0" marR="0" lvl="0" indent="0" algn="ctr" defTabSz="914400" rtl="0" eaLnBrk="1" fontAlgn="auto" latinLnBrk="0" hangingPunct="1">
                <a:lnSpc>
                  <a:spcPct val="150000"/>
                </a:lnSpc>
                <a:spcBef>
                  <a:spcPts val="0"/>
                </a:spcBef>
                <a:spcAft>
                  <a:spcPts val="600"/>
                </a:spcAft>
                <a:buClrTx/>
                <a:buSzTx/>
                <a:buFontTx/>
                <a:buNone/>
                <a:tabLst/>
                <a:defRPr/>
              </a:pPr>
              <a:r>
                <a:rPr lang="en-US" sz="3600">
                  <a:solidFill>
                    <a:schemeClr val="bg1"/>
                  </a:solidFill>
                  <a:latin typeface="Avenir Next LT Pro" panose="020B0504020202020204" pitchFamily="34" charset="0"/>
                  <a:ea typeface="Roboto" pitchFamily="2" charset="0"/>
                  <a:cs typeface="Helvetica" panose="020B0604020202020204" pitchFamily="34" charset="0"/>
                </a:rPr>
                <a:t>90</a:t>
              </a:r>
            </a:p>
          </p:txBody>
        </p:sp>
        <p:sp>
          <p:nvSpPr>
            <p:cNvPr id="27" name="TextBox 26">
              <a:extLst>
                <a:ext uri="{FF2B5EF4-FFF2-40B4-BE49-F238E27FC236}">
                  <a16:creationId xmlns:a16="http://schemas.microsoft.com/office/drawing/2014/main" id="{1E36435B-F58F-2B9F-AB14-69E628C34E7C}"/>
                </a:ext>
              </a:extLst>
            </p:cNvPr>
            <p:cNvSpPr txBox="1"/>
            <p:nvPr/>
          </p:nvSpPr>
          <p:spPr>
            <a:xfrm>
              <a:off x="3598746" y="5315401"/>
              <a:ext cx="945816" cy="737446"/>
            </a:xfrm>
            <a:prstGeom prst="rect">
              <a:avLst/>
            </a:prstGeom>
            <a:noFill/>
          </p:spPr>
          <p:txBody>
            <a:bodyPr wrap="square" lIns="0" tIns="0" rIns="0" bIns="0">
              <a:spAutoFit/>
            </a:bodyPr>
            <a:lstStyle/>
            <a:p>
              <a:pPr marL="0" marR="0" lvl="0" indent="0" algn="ctr" defTabSz="914400" rtl="0" eaLnBrk="1" fontAlgn="auto" latinLnBrk="0" hangingPunct="1">
                <a:lnSpc>
                  <a:spcPct val="150000"/>
                </a:lnSpc>
                <a:spcBef>
                  <a:spcPts val="0"/>
                </a:spcBef>
                <a:spcAft>
                  <a:spcPts val="600"/>
                </a:spcAft>
                <a:buClrTx/>
                <a:buSzTx/>
                <a:buFontTx/>
                <a:buNone/>
                <a:tabLst/>
                <a:defRPr/>
              </a:pPr>
              <a:r>
                <a:rPr lang="en-US" sz="3600">
                  <a:solidFill>
                    <a:schemeClr val="bg1"/>
                  </a:solidFill>
                  <a:latin typeface="Avenir Next LT Pro" panose="020B0504020202020204" pitchFamily="34" charset="0"/>
                  <a:ea typeface="Roboto" pitchFamily="2" charset="0"/>
                  <a:cs typeface="Helvetica" panose="020B0604020202020204" pitchFamily="34" charset="0"/>
                </a:rPr>
                <a:t>10</a:t>
              </a:r>
            </a:p>
          </p:txBody>
        </p:sp>
        <p:cxnSp>
          <p:nvCxnSpPr>
            <p:cNvPr id="29" name="Straight Connector 28">
              <a:extLst>
                <a:ext uri="{FF2B5EF4-FFF2-40B4-BE49-F238E27FC236}">
                  <a16:creationId xmlns:a16="http://schemas.microsoft.com/office/drawing/2014/main" id="{3EA18DD4-1ABF-687D-0AE1-6DDBAAE41FA8}"/>
                </a:ext>
              </a:extLst>
            </p:cNvPr>
            <p:cNvCxnSpPr>
              <a:cxnSpLocks/>
            </p:cNvCxnSpPr>
            <p:nvPr/>
          </p:nvCxnSpPr>
          <p:spPr>
            <a:xfrm flipV="1">
              <a:off x="3517325" y="5315401"/>
              <a:ext cx="680754" cy="268932"/>
            </a:xfrm>
            <a:prstGeom prst="line">
              <a:avLst/>
            </a:prstGeom>
            <a:ln/>
          </p:spPr>
          <p:style>
            <a:lnRef idx="1">
              <a:schemeClr val="dk1"/>
            </a:lnRef>
            <a:fillRef idx="0">
              <a:schemeClr val="dk1"/>
            </a:fillRef>
            <a:effectRef idx="0">
              <a:schemeClr val="dk1"/>
            </a:effectRef>
            <a:fontRef idx="minor">
              <a:schemeClr val="tx1"/>
            </a:fontRef>
          </p:style>
        </p:cxnSp>
      </p:grpSp>
      <p:sp>
        <p:nvSpPr>
          <p:cNvPr id="32" name="TextBox 31">
            <a:extLst>
              <a:ext uri="{FF2B5EF4-FFF2-40B4-BE49-F238E27FC236}">
                <a16:creationId xmlns:a16="http://schemas.microsoft.com/office/drawing/2014/main" id="{80738023-B35D-FCFB-DC6A-6433B01E9594}"/>
              </a:ext>
            </a:extLst>
          </p:cNvPr>
          <p:cNvSpPr txBox="1"/>
          <p:nvPr/>
        </p:nvSpPr>
        <p:spPr>
          <a:xfrm>
            <a:off x="1949235"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800" i="0" u="none" strike="noStrike" kern="1200" cap="none" spc="0" normalizeH="0" baseline="0" noProof="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PRINTING PREMISES</a:t>
            </a:r>
          </a:p>
        </p:txBody>
      </p:sp>
    </p:spTree>
    <p:extLst>
      <p:ext uri="{BB962C8B-B14F-4D97-AF65-F5344CB8AC3E}">
        <p14:creationId xmlns:p14="http://schemas.microsoft.com/office/powerpoint/2010/main" val="26145263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par>
                                <p:cTn id="8" presetID="10" presetClass="entr" presetSubtype="0" fill="hold" nodeType="withEffect">
                                  <p:stCondLst>
                                    <p:cond delay="50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250"/>
                                        <p:tgtEl>
                                          <p:spTgt spid="15"/>
                                        </p:tgtEl>
                                      </p:cBhvr>
                                    </p:animEffect>
                                  </p:childTnLst>
                                </p:cTn>
                              </p:par>
                            </p:childTnLst>
                          </p:cTn>
                        </p:par>
                        <p:par>
                          <p:cTn id="11" fill="hold">
                            <p:stCondLst>
                              <p:cond delay="750"/>
                            </p:stCondLst>
                            <p:childTnLst>
                              <p:par>
                                <p:cTn id="12" presetID="10" presetClass="entr" presetSubtype="0" fill="hold" grpId="0" nodeType="afterEffect">
                                  <p:stCondLst>
                                    <p:cond delay="25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250"/>
                                        <p:tgtEl>
                                          <p:spTgt spid="8"/>
                                        </p:tgtEl>
                                      </p:cBhvr>
                                    </p:animEffect>
                                  </p:childTnLst>
                                </p:cTn>
                              </p:par>
                              <p:par>
                                <p:cTn id="15" presetID="10" presetClass="entr" presetSubtype="0" fill="hold" nodeType="withEffect">
                                  <p:stCondLst>
                                    <p:cond delay="25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250"/>
                                        <p:tgtEl>
                                          <p:spTgt spid="25"/>
                                        </p:tgtEl>
                                      </p:cBhvr>
                                    </p:animEffect>
                                  </p:childTnLst>
                                </p:cTn>
                              </p:par>
                            </p:childTnLst>
                          </p:cTn>
                        </p:par>
                        <p:par>
                          <p:cTn id="18" fill="hold">
                            <p:stCondLst>
                              <p:cond delay="1250"/>
                            </p:stCondLst>
                            <p:childTnLst>
                              <p:par>
                                <p:cTn id="19" presetID="10" presetClass="entr" presetSubtype="0" fill="hold" grpId="0" nodeType="afterEffect">
                                  <p:stCondLst>
                                    <p:cond delay="25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250"/>
                                        <p:tgtEl>
                                          <p:spTgt spid="9"/>
                                        </p:tgtEl>
                                      </p:cBhvr>
                                    </p:animEffect>
                                  </p:childTnLst>
                                </p:cTn>
                              </p:par>
                              <p:par>
                                <p:cTn id="22" presetID="10" presetClass="entr" presetSubtype="0" fill="hold" nodeType="withEffect">
                                  <p:stCondLst>
                                    <p:cond delay="25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250"/>
                                        <p:tgtEl>
                                          <p:spTgt spid="31"/>
                                        </p:tgtEl>
                                      </p:cBhvr>
                                    </p:animEffect>
                                  </p:childTnLst>
                                </p:cTn>
                              </p:par>
                            </p:childTnLst>
                          </p:cTn>
                        </p:par>
                        <p:par>
                          <p:cTn id="25" fill="hold">
                            <p:stCondLst>
                              <p:cond delay="1750"/>
                            </p:stCondLst>
                            <p:childTnLst>
                              <p:par>
                                <p:cTn id="26" presetID="22" presetClass="entr" presetSubtype="8"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wipe(left)">
                                      <p:cBhvr>
                                        <p:cTn id="28" dur="500"/>
                                        <p:tgtEl>
                                          <p:spTgt spid="11"/>
                                        </p:tgtEl>
                                      </p:cBhvr>
                                    </p:animEffect>
                                  </p:childTnLst>
                                </p:cTn>
                              </p:par>
                            </p:childTnLst>
                          </p:cTn>
                        </p:par>
                        <p:par>
                          <p:cTn id="29" fill="hold">
                            <p:stCondLst>
                              <p:cond delay="2250"/>
                            </p:stCondLst>
                            <p:childTnLst>
                              <p:par>
                                <p:cTn id="30" presetID="22" presetClass="entr" presetSubtype="8"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left)">
                                      <p:cBhvr>
                                        <p:cTn id="32" dur="500"/>
                                        <p:tgtEl>
                                          <p:spTgt spid="13"/>
                                        </p:tgtEl>
                                      </p:cBhvr>
                                    </p:animEffect>
                                  </p:childTnLst>
                                </p:cTn>
                              </p:par>
                            </p:childTnLst>
                          </p:cTn>
                        </p:par>
                        <p:par>
                          <p:cTn id="33" fill="hold">
                            <p:stCondLst>
                              <p:cond delay="2750"/>
                            </p:stCondLst>
                            <p:childTnLst>
                              <p:par>
                                <p:cTn id="34" presetID="22" presetClass="entr" presetSubtype="8"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1" grpId="0"/>
      <p:bldP spid="13" grpId="0"/>
      <p:bldP spid="1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4361533-B44A-97C0-00CB-7BB13AB52DB2}"/>
              </a:ext>
            </a:extLst>
          </p:cNvPr>
          <p:cNvSpPr/>
          <p:nvPr/>
        </p:nvSpPr>
        <p:spPr>
          <a:xfrm rot="16200000" flipH="1">
            <a:off x="-2468602" y="-431731"/>
            <a:ext cx="7538872" cy="75418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98755934-9E85-9200-BF05-BB9C4B2356E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rot="333298" flipH="1">
            <a:off x="379757" y="273727"/>
            <a:ext cx="5851583" cy="4042775"/>
          </a:xfrm>
          <a:prstGeom prst="rect">
            <a:avLst/>
          </a:prstGeom>
          <a:effectLst>
            <a:outerShdw blurRad="50800" dist="38100" dir="8100000" algn="tr" rotWithShape="0">
              <a:prstClr val="black">
                <a:alpha val="40000"/>
              </a:prstClr>
            </a:outerShdw>
          </a:effectLst>
        </p:spPr>
      </p:pic>
      <p:pic>
        <p:nvPicPr>
          <p:cNvPr id="2" name="Picture 1">
            <a:extLst>
              <a:ext uri="{FF2B5EF4-FFF2-40B4-BE49-F238E27FC236}">
                <a16:creationId xmlns:a16="http://schemas.microsoft.com/office/drawing/2014/main" id="{6470D544-4362-FF30-D7A6-88351E979EB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rot="21105501" flipH="1">
            <a:off x="1462210" y="3812397"/>
            <a:ext cx="3199596" cy="2210556"/>
          </a:xfrm>
          <a:prstGeom prst="rect">
            <a:avLst/>
          </a:prstGeom>
          <a:effectLst>
            <a:outerShdw blurRad="50800" dist="38100" dir="8100000" algn="tr" rotWithShape="0">
              <a:prstClr val="black">
                <a:alpha val="40000"/>
              </a:prstClr>
            </a:outerShdw>
          </a:effectLst>
        </p:spPr>
      </p:pic>
      <p:sp>
        <p:nvSpPr>
          <p:cNvPr id="5" name="TextBox 4">
            <a:extLst>
              <a:ext uri="{FF2B5EF4-FFF2-40B4-BE49-F238E27FC236}">
                <a16:creationId xmlns:a16="http://schemas.microsoft.com/office/drawing/2014/main" id="{05FE3666-1DEE-54CF-D867-6AEBB5E8751B}"/>
              </a:ext>
            </a:extLst>
          </p:cNvPr>
          <p:cNvSpPr txBox="1"/>
          <p:nvPr/>
        </p:nvSpPr>
        <p:spPr>
          <a:xfrm>
            <a:off x="5053847"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800" i="0" u="none" strike="noStrike" kern="1200" cap="none" spc="0" normalizeH="0" baseline="0" noProof="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DELIVERY SOLUTION</a:t>
            </a:r>
          </a:p>
        </p:txBody>
      </p:sp>
      <p:sp>
        <p:nvSpPr>
          <p:cNvPr id="6" name="TextBox 5">
            <a:extLst>
              <a:ext uri="{FF2B5EF4-FFF2-40B4-BE49-F238E27FC236}">
                <a16:creationId xmlns:a16="http://schemas.microsoft.com/office/drawing/2014/main" id="{4A2227D2-3A70-3CFF-96E1-10264F1BC3CF}"/>
              </a:ext>
            </a:extLst>
          </p:cNvPr>
          <p:cNvSpPr txBox="1"/>
          <p:nvPr/>
        </p:nvSpPr>
        <p:spPr>
          <a:xfrm>
            <a:off x="5623514" y="794333"/>
            <a:ext cx="715419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000">
                <a:solidFill>
                  <a:srgbClr val="56BAF0"/>
                </a:solidFill>
                <a:latin typeface="Avenir Next LT Pro" panose="020B0504020202020204" pitchFamily="34" charset="0"/>
                <a:ea typeface="Roboto" pitchFamily="2" charset="0"/>
                <a:cs typeface="Helvetica" panose="020B0604020202020204" pitchFamily="34" charset="0"/>
              </a:rPr>
              <a:t>DRONES</a:t>
            </a:r>
            <a:endParaRPr kumimoji="0" lang="en-ZA" b="0" i="0" u="none" strike="noStrike" kern="1200" cap="none" spc="0" normalizeH="0" baseline="0" noProof="0">
              <a:ln>
                <a:noFill/>
              </a:ln>
              <a:solidFill>
                <a:srgbClr val="56BAF0"/>
              </a:solidFill>
              <a:effectLst/>
              <a:uLnTx/>
              <a:uFillTx/>
              <a:latin typeface="Avenir Next LT Pro" panose="020B0504020202020204" pitchFamily="34" charset="0"/>
              <a:ea typeface="Roboto" pitchFamily="2" charset="0"/>
              <a:cs typeface="Helvetica" panose="020B0604020202020204" pitchFamily="34" charset="0"/>
            </a:endParaRPr>
          </a:p>
        </p:txBody>
      </p:sp>
      <p:sp>
        <p:nvSpPr>
          <p:cNvPr id="3" name="TextBox 2">
            <a:extLst>
              <a:ext uri="{FF2B5EF4-FFF2-40B4-BE49-F238E27FC236}">
                <a16:creationId xmlns:a16="http://schemas.microsoft.com/office/drawing/2014/main" id="{C98C947A-39AA-959B-6230-014BD20B93F7}"/>
              </a:ext>
            </a:extLst>
          </p:cNvPr>
          <p:cNvSpPr txBox="1"/>
          <p:nvPr/>
        </p:nvSpPr>
        <p:spPr>
          <a:xfrm>
            <a:off x="6413272" y="1685514"/>
            <a:ext cx="557467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7E7E7E"/>
                </a:solidFill>
                <a:latin typeface="Avenir Next LT Pro"/>
                <a:cs typeface="Calibri"/>
              </a:rPr>
              <a:t>Drones can be used to transport smaller spare parts from the printing premises to the mines.</a:t>
            </a:r>
            <a:endParaRPr lang="en-US" dirty="0">
              <a:solidFill>
                <a:srgbClr val="7E7E7E"/>
              </a:solidFill>
              <a:latin typeface="Avenir Next LT Pro"/>
            </a:endParaRPr>
          </a:p>
        </p:txBody>
      </p:sp>
      <p:sp>
        <p:nvSpPr>
          <p:cNvPr id="8" name="TextBox 7">
            <a:extLst>
              <a:ext uri="{FF2B5EF4-FFF2-40B4-BE49-F238E27FC236}">
                <a16:creationId xmlns:a16="http://schemas.microsoft.com/office/drawing/2014/main" id="{A661B680-6634-9505-AD3E-30B7DDF430BA}"/>
              </a:ext>
            </a:extLst>
          </p:cNvPr>
          <p:cNvSpPr txBox="1"/>
          <p:nvPr/>
        </p:nvSpPr>
        <p:spPr>
          <a:xfrm>
            <a:off x="6413272" y="2858295"/>
            <a:ext cx="557467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7E7E7E"/>
                </a:solidFill>
                <a:latin typeface="Avenir Next LT Pro"/>
                <a:cs typeface="Calibri"/>
              </a:rPr>
              <a:t>The weight of the spare part that can be carried by the drone depends on the drone's payload capacity and size</a:t>
            </a:r>
            <a:endParaRPr lang="en-US" dirty="0">
              <a:solidFill>
                <a:srgbClr val="7E7E7E"/>
              </a:solidFill>
              <a:latin typeface="Avenir Next LT Pro"/>
            </a:endParaRPr>
          </a:p>
        </p:txBody>
      </p:sp>
      <p:sp>
        <p:nvSpPr>
          <p:cNvPr id="9" name="TextBox 8">
            <a:extLst>
              <a:ext uri="{FF2B5EF4-FFF2-40B4-BE49-F238E27FC236}">
                <a16:creationId xmlns:a16="http://schemas.microsoft.com/office/drawing/2014/main" id="{8BE96CD9-AD42-AD63-12F0-69AB5286956B}"/>
              </a:ext>
            </a:extLst>
          </p:cNvPr>
          <p:cNvSpPr txBox="1"/>
          <p:nvPr/>
        </p:nvSpPr>
        <p:spPr>
          <a:xfrm>
            <a:off x="6413272" y="4308075"/>
            <a:ext cx="557467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7E7E7E"/>
                </a:solidFill>
                <a:latin typeface="Avenir Next LT Pro"/>
              </a:rPr>
              <a:t>Drones offer an efficient and fuel-effective method of transporting spare parts</a:t>
            </a:r>
          </a:p>
        </p:txBody>
      </p:sp>
    </p:spTree>
    <p:extLst>
      <p:ext uri="{BB962C8B-B14F-4D97-AF65-F5344CB8AC3E}">
        <p14:creationId xmlns:p14="http://schemas.microsoft.com/office/powerpoint/2010/main" val="3243689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1+#ppt_w/2"/>
                                          </p:val>
                                        </p:tav>
                                        <p:tav tm="100000">
                                          <p:val>
                                            <p:strVal val="#ppt_x"/>
                                          </p:val>
                                        </p:tav>
                                      </p:tavLst>
                                    </p:anim>
                                    <p:anim calcmode="lin" valueType="num">
                                      <p:cBhvr additive="base">
                                        <p:cTn id="8" dur="2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60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500" fill="hold"/>
                                        <p:tgtEl>
                                          <p:spTgt spid="22"/>
                                        </p:tgtEl>
                                        <p:attrNameLst>
                                          <p:attrName>ppt_x</p:attrName>
                                        </p:attrNameLst>
                                      </p:cBhvr>
                                      <p:tavLst>
                                        <p:tav tm="0">
                                          <p:val>
                                            <p:strVal val="0-#ppt_w/2"/>
                                          </p:val>
                                        </p:tav>
                                        <p:tav tm="100000">
                                          <p:val>
                                            <p:strVal val="#ppt_x"/>
                                          </p:val>
                                        </p:tav>
                                      </p:tavLst>
                                    </p:anim>
                                    <p:anim calcmode="lin" valueType="num">
                                      <p:cBhvr additive="base">
                                        <p:cTn id="12" dur="1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4361533-B44A-97C0-00CB-7BB13AB52DB2}"/>
              </a:ext>
            </a:extLst>
          </p:cNvPr>
          <p:cNvSpPr/>
          <p:nvPr/>
        </p:nvSpPr>
        <p:spPr>
          <a:xfrm rot="5400000" flipH="1">
            <a:off x="7125340" y="-431731"/>
            <a:ext cx="7538872" cy="75418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TextBox 4">
            <a:extLst>
              <a:ext uri="{FF2B5EF4-FFF2-40B4-BE49-F238E27FC236}">
                <a16:creationId xmlns:a16="http://schemas.microsoft.com/office/drawing/2014/main" id="{05FE3666-1DEE-54CF-D867-6AEBB5E8751B}"/>
              </a:ext>
            </a:extLst>
          </p:cNvPr>
          <p:cNvSpPr txBox="1"/>
          <p:nvPr/>
        </p:nvSpPr>
        <p:spPr>
          <a:xfrm>
            <a:off x="-1217825"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800" i="0" u="none" strike="noStrike" kern="1200" cap="none" spc="0" normalizeH="0" baseline="0" noProof="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DELIVERY SOLUTION</a:t>
            </a:r>
          </a:p>
        </p:txBody>
      </p:sp>
      <p:sp>
        <p:nvSpPr>
          <p:cNvPr id="6" name="TextBox 5">
            <a:extLst>
              <a:ext uri="{FF2B5EF4-FFF2-40B4-BE49-F238E27FC236}">
                <a16:creationId xmlns:a16="http://schemas.microsoft.com/office/drawing/2014/main" id="{4A2227D2-3A70-3CFF-96E1-10264F1BC3CF}"/>
              </a:ext>
            </a:extLst>
          </p:cNvPr>
          <p:cNvSpPr txBox="1"/>
          <p:nvPr/>
        </p:nvSpPr>
        <p:spPr>
          <a:xfrm>
            <a:off x="-648158" y="794333"/>
            <a:ext cx="715419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000" b="0" i="0" u="none" strike="noStrike" kern="1200" cap="none" spc="0" normalizeH="0" baseline="0" noProof="0" dirty="0">
                <a:ln>
                  <a:noFill/>
                </a:ln>
                <a:solidFill>
                  <a:srgbClr val="56BAF0"/>
                </a:solidFill>
                <a:effectLst/>
                <a:uLnTx/>
                <a:uFillTx/>
                <a:latin typeface="Avenir Next LT Pro" panose="020B0504020202020204" pitchFamily="34" charset="0"/>
                <a:ea typeface="Roboto" pitchFamily="2" charset="0"/>
                <a:cs typeface="Helvetica" panose="020B0604020202020204" pitchFamily="34" charset="0"/>
              </a:rPr>
              <a:t>TRUCKS</a:t>
            </a:r>
            <a:endParaRPr kumimoji="0" lang="en-ZA" b="0" i="0" u="none" strike="noStrike" kern="1200" cap="none" spc="0" normalizeH="0" baseline="0" noProof="0" dirty="0">
              <a:ln>
                <a:noFill/>
              </a:ln>
              <a:solidFill>
                <a:srgbClr val="56BAF0"/>
              </a:solidFill>
              <a:effectLst/>
              <a:uLnTx/>
              <a:uFillTx/>
              <a:latin typeface="Avenir Next LT Pro" panose="020B0504020202020204" pitchFamily="34" charset="0"/>
              <a:ea typeface="Roboto" pitchFamily="2" charset="0"/>
              <a:cs typeface="Helvetica" panose="020B0604020202020204" pitchFamily="34" charset="0"/>
            </a:endParaRPr>
          </a:p>
        </p:txBody>
      </p:sp>
      <p:pic>
        <p:nvPicPr>
          <p:cNvPr id="3" name="Picture 2">
            <a:extLst>
              <a:ext uri="{FF2B5EF4-FFF2-40B4-BE49-F238E27FC236}">
                <a16:creationId xmlns:a16="http://schemas.microsoft.com/office/drawing/2014/main" id="{4718310D-E016-497A-72D2-D4095D83D3B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flipH="1">
            <a:off x="6311667" y="1251649"/>
            <a:ext cx="5775221" cy="1520229"/>
          </a:xfrm>
          <a:prstGeom prst="rect">
            <a:avLst/>
          </a:prstGeom>
          <a:effectLst>
            <a:outerShdw blurRad="50800" dist="38100" dir="8100000" algn="tr" rotWithShape="0">
              <a:prstClr val="black">
                <a:alpha val="40000"/>
              </a:prstClr>
            </a:outerShdw>
          </a:effectLst>
        </p:spPr>
      </p:pic>
      <p:pic>
        <p:nvPicPr>
          <p:cNvPr id="4" name="Picture 3">
            <a:extLst>
              <a:ext uri="{FF2B5EF4-FFF2-40B4-BE49-F238E27FC236}">
                <a16:creationId xmlns:a16="http://schemas.microsoft.com/office/drawing/2014/main" id="{B2442CF2-58E5-00B2-B67C-548D895A410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rot="21150914" flipH="1">
            <a:off x="7510028" y="3523583"/>
            <a:ext cx="4434710" cy="2472584"/>
          </a:xfrm>
          <a:prstGeom prst="rect">
            <a:avLst/>
          </a:prstGeom>
          <a:effectLst>
            <a:outerShdw blurRad="50800" dist="38100" dir="8100000" algn="tr" rotWithShape="0">
              <a:prstClr val="black">
                <a:alpha val="40000"/>
              </a:prstClr>
            </a:outerShdw>
          </a:effectLst>
        </p:spPr>
      </p:pic>
      <p:sp>
        <p:nvSpPr>
          <p:cNvPr id="2" name="TextBox 1">
            <a:extLst>
              <a:ext uri="{FF2B5EF4-FFF2-40B4-BE49-F238E27FC236}">
                <a16:creationId xmlns:a16="http://schemas.microsoft.com/office/drawing/2014/main" id="{BDF4AE06-CD3C-9CB9-01ED-5C9070B7B0E2}"/>
              </a:ext>
            </a:extLst>
          </p:cNvPr>
          <p:cNvSpPr txBox="1"/>
          <p:nvPr/>
        </p:nvSpPr>
        <p:spPr>
          <a:xfrm>
            <a:off x="178730" y="1626196"/>
            <a:ext cx="550042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7E7E7E"/>
                </a:solidFill>
                <a:latin typeface="Avenir Next LT Pro"/>
                <a:ea typeface="+mn-lt"/>
                <a:cs typeface="+mn-lt"/>
              </a:rPr>
              <a:t>Trucks can be used to transport larger spare parts from the printing premises to the mines.</a:t>
            </a:r>
          </a:p>
          <a:p>
            <a:pPr algn="ctr"/>
            <a:endParaRPr lang="en-US" dirty="0">
              <a:latin typeface="Avenir Next LT Pro"/>
              <a:cs typeface="Calibri"/>
            </a:endParaRPr>
          </a:p>
        </p:txBody>
      </p:sp>
      <p:sp>
        <p:nvSpPr>
          <p:cNvPr id="8" name="TextBox 7">
            <a:extLst>
              <a:ext uri="{FF2B5EF4-FFF2-40B4-BE49-F238E27FC236}">
                <a16:creationId xmlns:a16="http://schemas.microsoft.com/office/drawing/2014/main" id="{FAF6F3B3-B3C7-3D6B-954A-A4343D7B643B}"/>
              </a:ext>
            </a:extLst>
          </p:cNvPr>
          <p:cNvSpPr txBox="1"/>
          <p:nvPr/>
        </p:nvSpPr>
        <p:spPr>
          <a:xfrm>
            <a:off x="178730" y="2937477"/>
            <a:ext cx="550042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7E7E7E"/>
                </a:solidFill>
                <a:latin typeface="Avenir Next LT Pro"/>
                <a:cs typeface="Calibri"/>
              </a:rPr>
              <a:t>The maximum weight of the part is dependent on the size of the truck that will be used and should be decided on before transit.</a:t>
            </a:r>
          </a:p>
        </p:txBody>
      </p:sp>
      <p:sp>
        <p:nvSpPr>
          <p:cNvPr id="9" name="TextBox 8">
            <a:extLst>
              <a:ext uri="{FF2B5EF4-FFF2-40B4-BE49-F238E27FC236}">
                <a16:creationId xmlns:a16="http://schemas.microsoft.com/office/drawing/2014/main" id="{B5128A74-5836-B6DC-7FE1-584D44556F01}"/>
              </a:ext>
            </a:extLst>
          </p:cNvPr>
          <p:cNvSpPr txBox="1"/>
          <p:nvPr/>
        </p:nvSpPr>
        <p:spPr>
          <a:xfrm>
            <a:off x="178730" y="4248757"/>
            <a:ext cx="550042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7E7E7E"/>
                </a:solidFill>
                <a:latin typeface="Avenir Next LT Pro"/>
              </a:rPr>
              <a:t>Based on the research we've done; a hybrid implementation of trucks and drones would be an ideal solution for transporting spare parts. </a:t>
            </a:r>
          </a:p>
        </p:txBody>
      </p:sp>
    </p:spTree>
    <p:extLst>
      <p:ext uri="{BB962C8B-B14F-4D97-AF65-F5344CB8AC3E}">
        <p14:creationId xmlns:p14="http://schemas.microsoft.com/office/powerpoint/2010/main" val="38721721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D87CCAE5-24B5-DDD9-B4C0-6188FE758E2F}"/>
              </a:ext>
            </a:extLst>
          </p:cNvPr>
          <p:cNvGrpSpPr/>
          <p:nvPr/>
        </p:nvGrpSpPr>
        <p:grpSpPr>
          <a:xfrm>
            <a:off x="4615834" y="4146470"/>
            <a:ext cx="876101" cy="1659742"/>
            <a:chOff x="4365191" y="3016081"/>
            <a:chExt cx="700815" cy="1234230"/>
          </a:xfrm>
        </p:grpSpPr>
        <p:sp>
          <p:nvSpPr>
            <p:cNvPr id="29" name="Rectangle 28">
              <a:extLst>
                <a:ext uri="{FF2B5EF4-FFF2-40B4-BE49-F238E27FC236}">
                  <a16:creationId xmlns:a16="http://schemas.microsoft.com/office/drawing/2014/main" id="{CC183EC6-5B60-E79E-FB1A-6AD42F8AD88A}"/>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Oval 31">
              <a:extLst>
                <a:ext uri="{FF2B5EF4-FFF2-40B4-BE49-F238E27FC236}">
                  <a16:creationId xmlns:a16="http://schemas.microsoft.com/office/drawing/2014/main" id="{4B4B6BAF-4F7E-038D-1A0A-A11E5E387375}"/>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Oval 34">
              <a:extLst>
                <a:ext uri="{FF2B5EF4-FFF2-40B4-BE49-F238E27FC236}">
                  <a16:creationId xmlns:a16="http://schemas.microsoft.com/office/drawing/2014/main" id="{009EDCF4-B697-26CA-8BD0-891371521816}"/>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0" name="Group 59">
            <a:extLst>
              <a:ext uri="{FF2B5EF4-FFF2-40B4-BE49-F238E27FC236}">
                <a16:creationId xmlns:a16="http://schemas.microsoft.com/office/drawing/2014/main" id="{84E1956E-4C75-CB37-0F82-34D168FF7596}"/>
              </a:ext>
            </a:extLst>
          </p:cNvPr>
          <p:cNvGrpSpPr/>
          <p:nvPr/>
        </p:nvGrpSpPr>
        <p:grpSpPr>
          <a:xfrm>
            <a:off x="2496072" y="4146470"/>
            <a:ext cx="876101" cy="1659742"/>
            <a:chOff x="4365191" y="3016081"/>
            <a:chExt cx="700815" cy="1234230"/>
          </a:xfrm>
        </p:grpSpPr>
        <p:sp>
          <p:nvSpPr>
            <p:cNvPr id="61" name="Rectangle 60">
              <a:extLst>
                <a:ext uri="{FF2B5EF4-FFF2-40B4-BE49-F238E27FC236}">
                  <a16:creationId xmlns:a16="http://schemas.microsoft.com/office/drawing/2014/main" id="{4BE6A01D-C299-6714-EFB0-3F5442CE9E94}"/>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Oval 63">
              <a:extLst>
                <a:ext uri="{FF2B5EF4-FFF2-40B4-BE49-F238E27FC236}">
                  <a16:creationId xmlns:a16="http://schemas.microsoft.com/office/drawing/2014/main" id="{B2BD9D1C-4121-0004-08E0-341DF1DC456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Oval 64">
              <a:extLst>
                <a:ext uri="{FF2B5EF4-FFF2-40B4-BE49-F238E27FC236}">
                  <a16:creationId xmlns:a16="http://schemas.microsoft.com/office/drawing/2014/main" id="{009ED519-4CB9-CC1F-6944-3ED9C544CF25}"/>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6" name="Group 65">
            <a:extLst>
              <a:ext uri="{FF2B5EF4-FFF2-40B4-BE49-F238E27FC236}">
                <a16:creationId xmlns:a16="http://schemas.microsoft.com/office/drawing/2014/main" id="{4D457981-57C4-2BFB-6DFC-66E23E1F13B9}"/>
              </a:ext>
            </a:extLst>
          </p:cNvPr>
          <p:cNvGrpSpPr/>
          <p:nvPr/>
        </p:nvGrpSpPr>
        <p:grpSpPr>
          <a:xfrm>
            <a:off x="6737717" y="4146470"/>
            <a:ext cx="876101" cy="1659742"/>
            <a:chOff x="4365191" y="3016081"/>
            <a:chExt cx="700815" cy="1234230"/>
          </a:xfrm>
        </p:grpSpPr>
        <p:sp>
          <p:nvSpPr>
            <p:cNvPr id="67" name="Rectangle 66">
              <a:extLst>
                <a:ext uri="{FF2B5EF4-FFF2-40B4-BE49-F238E27FC236}">
                  <a16:creationId xmlns:a16="http://schemas.microsoft.com/office/drawing/2014/main" id="{5F74365C-80E9-0436-EBC1-CE61704E2923}"/>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a16="http://schemas.microsoft.com/office/drawing/2014/main" id="{20134E08-35CC-8FD5-0DF0-B0E92D8B032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a16="http://schemas.microsoft.com/office/drawing/2014/main" id="{4D4768B5-7A82-BF8B-9285-6E40FB0FB4F0}"/>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70" name="Group 69">
            <a:extLst>
              <a:ext uri="{FF2B5EF4-FFF2-40B4-BE49-F238E27FC236}">
                <a16:creationId xmlns:a16="http://schemas.microsoft.com/office/drawing/2014/main" id="{CCA4EA0C-91D4-BA95-389E-57D56B3C3759}"/>
              </a:ext>
            </a:extLst>
          </p:cNvPr>
          <p:cNvGrpSpPr/>
          <p:nvPr/>
        </p:nvGrpSpPr>
        <p:grpSpPr>
          <a:xfrm>
            <a:off x="8867971" y="4146470"/>
            <a:ext cx="876101" cy="1659742"/>
            <a:chOff x="4365191" y="3016081"/>
            <a:chExt cx="700815" cy="1234230"/>
          </a:xfrm>
        </p:grpSpPr>
        <p:sp>
          <p:nvSpPr>
            <p:cNvPr id="71" name="Rectangle 70">
              <a:extLst>
                <a:ext uri="{FF2B5EF4-FFF2-40B4-BE49-F238E27FC236}">
                  <a16:creationId xmlns:a16="http://schemas.microsoft.com/office/drawing/2014/main" id="{E0CAE4B2-996E-D714-9CC2-95E7488F9DB2}"/>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Oval 71">
              <a:extLst>
                <a:ext uri="{FF2B5EF4-FFF2-40B4-BE49-F238E27FC236}">
                  <a16:creationId xmlns:a16="http://schemas.microsoft.com/office/drawing/2014/main" id="{9E4541B4-51F1-180C-07D3-A1A8873BB7E8}"/>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3" name="Oval 72">
              <a:extLst>
                <a:ext uri="{FF2B5EF4-FFF2-40B4-BE49-F238E27FC236}">
                  <a16:creationId xmlns:a16="http://schemas.microsoft.com/office/drawing/2014/main" id="{38630B89-319A-D46B-C173-BADD9DE775DD}"/>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9" name="Oval 8">
            <a:extLst>
              <a:ext uri="{FF2B5EF4-FFF2-40B4-BE49-F238E27FC236}">
                <a16:creationId xmlns:a16="http://schemas.microsoft.com/office/drawing/2014/main" id="{A6749B4F-4631-BFD5-DED7-FCD279D7505F}"/>
              </a:ext>
            </a:extLst>
          </p:cNvPr>
          <p:cNvSpPr/>
          <p:nvPr/>
        </p:nvSpPr>
        <p:spPr>
          <a:xfrm>
            <a:off x="986196" y="4070621"/>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Oval 9">
            <a:extLst>
              <a:ext uri="{FF2B5EF4-FFF2-40B4-BE49-F238E27FC236}">
                <a16:creationId xmlns:a16="http://schemas.microsoft.com/office/drawing/2014/main" id="{9F1307A3-AC27-AE64-FF09-C96ADA63AF9D}"/>
              </a:ext>
            </a:extLst>
          </p:cNvPr>
          <p:cNvSpPr/>
          <p:nvPr/>
        </p:nvSpPr>
        <p:spPr>
          <a:xfrm>
            <a:off x="3115147" y="4081810"/>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6" name="Oval 15">
            <a:extLst>
              <a:ext uri="{FF2B5EF4-FFF2-40B4-BE49-F238E27FC236}">
                <a16:creationId xmlns:a16="http://schemas.microsoft.com/office/drawing/2014/main" id="{10F71570-DE78-3B29-54E2-CF5922857979}"/>
              </a:ext>
            </a:extLst>
          </p:cNvPr>
          <p:cNvSpPr/>
          <p:nvPr/>
        </p:nvSpPr>
        <p:spPr>
          <a:xfrm>
            <a:off x="5244098" y="4070621"/>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Oval 16">
            <a:extLst>
              <a:ext uri="{FF2B5EF4-FFF2-40B4-BE49-F238E27FC236}">
                <a16:creationId xmlns:a16="http://schemas.microsoft.com/office/drawing/2014/main" id="{9117D0CD-76C9-FDC7-C613-72D0524DF672}"/>
              </a:ext>
            </a:extLst>
          </p:cNvPr>
          <p:cNvSpPr/>
          <p:nvPr/>
        </p:nvSpPr>
        <p:spPr>
          <a:xfrm>
            <a:off x="7368701" y="4070621"/>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Oval 17">
            <a:extLst>
              <a:ext uri="{FF2B5EF4-FFF2-40B4-BE49-F238E27FC236}">
                <a16:creationId xmlns:a16="http://schemas.microsoft.com/office/drawing/2014/main" id="{861F136C-F458-AD72-D523-996AE2356436}"/>
              </a:ext>
            </a:extLst>
          </p:cNvPr>
          <p:cNvSpPr/>
          <p:nvPr/>
        </p:nvSpPr>
        <p:spPr>
          <a:xfrm>
            <a:off x="9493304" y="4081810"/>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5" name="Group 14">
            <a:extLst>
              <a:ext uri="{FF2B5EF4-FFF2-40B4-BE49-F238E27FC236}">
                <a16:creationId xmlns:a16="http://schemas.microsoft.com/office/drawing/2014/main" id="{3B101BAD-7E65-9FA3-EA5D-99EE488AB50C}"/>
              </a:ext>
            </a:extLst>
          </p:cNvPr>
          <p:cNvGrpSpPr/>
          <p:nvPr/>
        </p:nvGrpSpPr>
        <p:grpSpPr>
          <a:xfrm>
            <a:off x="5590441" y="4146470"/>
            <a:ext cx="1067270" cy="1187948"/>
            <a:chOff x="5092626" y="2648668"/>
            <a:chExt cx="1590033" cy="1769822"/>
          </a:xfrm>
        </p:grpSpPr>
        <p:pic>
          <p:nvPicPr>
            <p:cNvPr id="12" name="Picture 11">
              <a:extLst>
                <a:ext uri="{FF2B5EF4-FFF2-40B4-BE49-F238E27FC236}">
                  <a16:creationId xmlns:a16="http://schemas.microsoft.com/office/drawing/2014/main" id="{B7CD0099-CE21-1DC2-3552-F2BC09E61532}"/>
                </a:ext>
              </a:extLst>
            </p:cNvPr>
            <p:cNvPicPr>
              <a:picLocks noChangeAspect="1"/>
            </p:cNvPicPr>
            <p:nvPr/>
          </p:nvPicPr>
          <p:blipFill>
            <a:blip r:embed="rId2">
              <a:extLst>
                <a:ext uri="{28A0092B-C50C-407E-A947-70E740481C1C}">
                  <a14:useLocalDpi xmlns:a14="http://schemas.microsoft.com/office/drawing/2010/main" val="0"/>
                </a:ext>
              </a:extLst>
            </a:blip>
            <a:srcRect l="5193" r="5193"/>
            <a:stretch/>
          </p:blipFill>
          <p:spPr>
            <a:xfrm>
              <a:off x="5092626" y="2648668"/>
              <a:ext cx="1590033" cy="1769822"/>
            </a:xfrm>
            <a:prstGeom prst="rect">
              <a:avLst/>
            </a:prstGeom>
          </p:spPr>
        </p:pic>
        <p:grpSp>
          <p:nvGrpSpPr>
            <p:cNvPr id="14" name="Group 13">
              <a:extLst>
                <a:ext uri="{FF2B5EF4-FFF2-40B4-BE49-F238E27FC236}">
                  <a16:creationId xmlns:a16="http://schemas.microsoft.com/office/drawing/2014/main" id="{5FEBB250-90A7-D233-3514-F7DDD98D215C}"/>
                </a:ext>
              </a:extLst>
            </p:cNvPr>
            <p:cNvGrpSpPr/>
            <p:nvPr/>
          </p:nvGrpSpPr>
          <p:grpSpPr>
            <a:xfrm>
              <a:off x="5572568" y="3450555"/>
              <a:ext cx="713452" cy="747430"/>
              <a:chOff x="5572568" y="3450555"/>
              <a:chExt cx="713452" cy="747430"/>
            </a:xfrm>
          </p:grpSpPr>
          <p:pic>
            <p:nvPicPr>
              <p:cNvPr id="13" name="Picture 12" descr="Icon&#10;&#10;Description automatically generated">
                <a:extLst>
                  <a:ext uri="{FF2B5EF4-FFF2-40B4-BE49-F238E27FC236}">
                    <a16:creationId xmlns:a16="http://schemas.microsoft.com/office/drawing/2014/main" id="{1EFE1421-6A7B-8F5B-1D23-5701CFDDDDAC}"/>
                  </a:ext>
                </a:extLst>
              </p:cNvPr>
              <p:cNvPicPr>
                <a:picLocks noChangeAspect="1"/>
              </p:cNvPicPr>
              <p:nvPr/>
            </p:nvPicPr>
            <p:blipFill rotWithShape="1">
              <a:blip r:embed="rId3">
                <a:alphaModFix amt="23000"/>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t="24310"/>
              <a:stretch/>
            </p:blipFill>
            <p:spPr>
              <a:xfrm rot="2148251">
                <a:off x="5572568" y="3642938"/>
                <a:ext cx="637495" cy="555047"/>
              </a:xfrm>
              <a:prstGeom prst="rect">
                <a:avLst/>
              </a:prstGeom>
            </p:spPr>
          </p:pic>
          <p:pic>
            <p:nvPicPr>
              <p:cNvPr id="11" name="Picture 10" descr="Icon&#10;&#10;Description automatically generated">
                <a:extLst>
                  <a:ext uri="{FF2B5EF4-FFF2-40B4-BE49-F238E27FC236}">
                    <a16:creationId xmlns:a16="http://schemas.microsoft.com/office/drawing/2014/main" id="{C0B1461F-F61A-19DD-E956-95D0A3B23656}"/>
                  </a:ext>
                </a:extLst>
              </p:cNvPr>
              <p:cNvPicPr>
                <a:picLocks noChangeAspect="1"/>
              </p:cNvPicPr>
              <p:nvPr/>
            </p:nvPicPr>
            <p:blipFill>
              <a:blip r:embed="rId5">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rot="2148251">
                <a:off x="5648525" y="3450555"/>
                <a:ext cx="637495" cy="733319"/>
              </a:xfrm>
              <a:prstGeom prst="rect">
                <a:avLst/>
              </a:prstGeom>
            </p:spPr>
          </p:pic>
        </p:grpSp>
      </p:grpSp>
      <p:grpSp>
        <p:nvGrpSpPr>
          <p:cNvPr id="26" name="Group 25">
            <a:extLst>
              <a:ext uri="{FF2B5EF4-FFF2-40B4-BE49-F238E27FC236}">
                <a16:creationId xmlns:a16="http://schemas.microsoft.com/office/drawing/2014/main" id="{69C80791-F7FA-C56F-F48C-6DD198152F7A}"/>
              </a:ext>
            </a:extLst>
          </p:cNvPr>
          <p:cNvGrpSpPr/>
          <p:nvPr/>
        </p:nvGrpSpPr>
        <p:grpSpPr>
          <a:xfrm rot="741419">
            <a:off x="1329588" y="4224143"/>
            <a:ext cx="996768" cy="1112080"/>
            <a:chOff x="834826" y="2023759"/>
            <a:chExt cx="1118342" cy="1247719"/>
          </a:xfrm>
        </p:grpSpPr>
        <p:grpSp>
          <p:nvGrpSpPr>
            <p:cNvPr id="24" name="Group 23">
              <a:extLst>
                <a:ext uri="{FF2B5EF4-FFF2-40B4-BE49-F238E27FC236}">
                  <a16:creationId xmlns:a16="http://schemas.microsoft.com/office/drawing/2014/main" id="{19C6691A-E401-BBF0-22B8-2F3D468D7440}"/>
                </a:ext>
              </a:extLst>
            </p:cNvPr>
            <p:cNvGrpSpPr/>
            <p:nvPr/>
          </p:nvGrpSpPr>
          <p:grpSpPr>
            <a:xfrm>
              <a:off x="834826" y="2023759"/>
              <a:ext cx="1118342" cy="1247719"/>
              <a:chOff x="834826" y="2023759"/>
              <a:chExt cx="1118342" cy="1247719"/>
            </a:xfrm>
          </p:grpSpPr>
          <p:pic>
            <p:nvPicPr>
              <p:cNvPr id="5" name="Picture 4">
                <a:extLst>
                  <a:ext uri="{FF2B5EF4-FFF2-40B4-BE49-F238E27FC236}">
                    <a16:creationId xmlns:a16="http://schemas.microsoft.com/office/drawing/2014/main" id="{FF9CA3D3-3A13-C44E-56A3-957F984CCA88}"/>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35337" t="36065" r="57591" b="54006"/>
              <a:stretch/>
            </p:blipFill>
            <p:spPr>
              <a:xfrm>
                <a:off x="1102519" y="2445544"/>
                <a:ext cx="98190" cy="137880"/>
              </a:xfrm>
              <a:prstGeom prst="rect">
                <a:avLst/>
              </a:prstGeom>
              <a:effectLst>
                <a:outerShdw blurRad="50800" dist="38100" dir="5400000" algn="t" rotWithShape="0">
                  <a:prstClr val="black">
                    <a:alpha val="40000"/>
                  </a:prstClr>
                </a:outerShdw>
              </a:effectLst>
            </p:spPr>
          </p:pic>
          <p:pic>
            <p:nvPicPr>
              <p:cNvPr id="21" name="Picture 20" descr="Icon&#10;&#10;Description automatically generated">
                <a:extLst>
                  <a:ext uri="{FF2B5EF4-FFF2-40B4-BE49-F238E27FC236}">
                    <a16:creationId xmlns:a16="http://schemas.microsoft.com/office/drawing/2014/main" id="{6873162A-4345-D1A3-1722-FEDF1C838027}"/>
                  </a:ext>
                </a:extLst>
              </p:cNvPr>
              <p:cNvPicPr>
                <a:picLocks noChangeAspect="1"/>
              </p:cNvPicPr>
              <p:nvPr/>
            </p:nvPicPr>
            <p:blipFill rotWithShape="1">
              <a:blip r:embed="rId8">
                <a:extLst>
                  <a:ext uri="{28A0092B-C50C-407E-A947-70E740481C1C}">
                    <a14:useLocalDpi xmlns:a14="http://schemas.microsoft.com/office/drawing/2010/main" val="0"/>
                  </a:ext>
                </a:extLst>
              </a:blip>
              <a:srcRect l="30459" b="34595"/>
              <a:stretch/>
            </p:blipFill>
            <p:spPr>
              <a:xfrm rot="209634">
                <a:off x="1306307" y="2023759"/>
                <a:ext cx="646861" cy="699831"/>
              </a:xfrm>
              <a:prstGeom prst="rect">
                <a:avLst/>
              </a:prstGeom>
            </p:spPr>
          </p:pic>
          <p:pic>
            <p:nvPicPr>
              <p:cNvPr id="22" name="Picture 21" descr="Icon&#10;&#10;Description automatically generated">
                <a:extLst>
                  <a:ext uri="{FF2B5EF4-FFF2-40B4-BE49-F238E27FC236}">
                    <a16:creationId xmlns:a16="http://schemas.microsoft.com/office/drawing/2014/main" id="{B7DB2ECC-2115-D08C-96BA-0626B5BBD703}"/>
                  </a:ext>
                </a:extLst>
              </p:cNvPr>
              <p:cNvPicPr>
                <a:picLocks noChangeAspect="1"/>
              </p:cNvPicPr>
              <p:nvPr/>
            </p:nvPicPr>
            <p:blipFill rotWithShape="1">
              <a:blip r:embed="rId8">
                <a:extLst>
                  <a:ext uri="{28A0092B-C50C-407E-A947-70E740481C1C}">
                    <a14:useLocalDpi xmlns:a14="http://schemas.microsoft.com/office/drawing/2010/main" val="0"/>
                  </a:ext>
                </a:extLst>
              </a:blip>
              <a:srcRect l="-2704" t="44697" r="44030" b="1138"/>
              <a:stretch/>
            </p:blipFill>
            <p:spPr>
              <a:xfrm rot="19823813">
                <a:off x="834826" y="2746799"/>
                <a:ext cx="494099" cy="524679"/>
              </a:xfrm>
              <a:prstGeom prst="rect">
                <a:avLst/>
              </a:prstGeom>
            </p:spPr>
          </p:pic>
          <p:pic>
            <p:nvPicPr>
              <p:cNvPr id="23" name="Picture 22">
                <a:extLst>
                  <a:ext uri="{FF2B5EF4-FFF2-40B4-BE49-F238E27FC236}">
                    <a16:creationId xmlns:a16="http://schemas.microsoft.com/office/drawing/2014/main" id="{6272894D-59D2-AEE9-1A6B-40C5E9239E83}"/>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54200" t="61445" r="32765" b="27923"/>
              <a:stretch/>
            </p:blipFill>
            <p:spPr>
              <a:xfrm>
                <a:off x="1364456" y="2797969"/>
                <a:ext cx="180975" cy="147637"/>
              </a:xfrm>
              <a:prstGeom prst="rect">
                <a:avLst/>
              </a:prstGeom>
              <a:effectLst>
                <a:outerShdw blurRad="50800" dist="38100" dir="5400000" algn="t" rotWithShape="0">
                  <a:prstClr val="black">
                    <a:alpha val="40000"/>
                  </a:prstClr>
                </a:outerShdw>
              </a:effectLst>
            </p:spPr>
          </p:pic>
        </p:grpSp>
        <p:sp>
          <p:nvSpPr>
            <p:cNvPr id="25" name="Isosceles Triangle 24">
              <a:extLst>
                <a:ext uri="{FF2B5EF4-FFF2-40B4-BE49-F238E27FC236}">
                  <a16:creationId xmlns:a16="http://schemas.microsoft.com/office/drawing/2014/main" id="{80CE2597-38AC-F788-7A43-28F1315B20C8}"/>
                </a:ext>
              </a:extLst>
            </p:cNvPr>
            <p:cNvSpPr/>
            <p:nvPr/>
          </p:nvSpPr>
          <p:spPr>
            <a:xfrm rot="11141138">
              <a:off x="973888" y="2664228"/>
              <a:ext cx="311204" cy="80910"/>
            </a:xfrm>
            <a:prstGeom prst="triangle">
              <a:avLst>
                <a:gd name="adj" fmla="val 48260"/>
              </a:avLst>
            </a:prstGeom>
            <a:solidFill>
              <a:srgbClr val="00B0F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34" name="Group 33">
            <a:extLst>
              <a:ext uri="{FF2B5EF4-FFF2-40B4-BE49-F238E27FC236}">
                <a16:creationId xmlns:a16="http://schemas.microsoft.com/office/drawing/2014/main" id="{5EEA7CBB-AABD-C7DE-B2D2-1C450F3B2F86}"/>
              </a:ext>
            </a:extLst>
          </p:cNvPr>
          <p:cNvGrpSpPr/>
          <p:nvPr/>
        </p:nvGrpSpPr>
        <p:grpSpPr>
          <a:xfrm>
            <a:off x="3167965" y="4069523"/>
            <a:ext cx="1530457" cy="1351903"/>
            <a:chOff x="7210291" y="1769418"/>
            <a:chExt cx="2657775" cy="2347702"/>
          </a:xfrm>
        </p:grpSpPr>
        <p:pic>
          <p:nvPicPr>
            <p:cNvPr id="30" name="Picture 29">
              <a:extLst>
                <a:ext uri="{FF2B5EF4-FFF2-40B4-BE49-F238E27FC236}">
                  <a16:creationId xmlns:a16="http://schemas.microsoft.com/office/drawing/2014/main" id="{0CECF0A2-007D-0F07-09C2-B51F9AF3F39B}"/>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7210291" y="1769418"/>
              <a:ext cx="2657775" cy="2347702"/>
            </a:xfrm>
            <a:prstGeom prst="rect">
              <a:avLst/>
            </a:prstGeom>
          </p:spPr>
        </p:pic>
        <p:pic>
          <p:nvPicPr>
            <p:cNvPr id="31" name="Picture 30" descr="Icon&#10;&#10;Description automatically generated">
              <a:extLst>
                <a:ext uri="{FF2B5EF4-FFF2-40B4-BE49-F238E27FC236}">
                  <a16:creationId xmlns:a16="http://schemas.microsoft.com/office/drawing/2014/main" id="{7119B84F-8EDB-CDFB-200F-3175759E9E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988491">
              <a:off x="9049004" y="2319990"/>
              <a:ext cx="326648" cy="375748"/>
            </a:xfrm>
            <a:prstGeom prst="rect">
              <a:avLst/>
            </a:prstGeom>
            <a:effectLst/>
          </p:spPr>
        </p:pic>
        <p:sp>
          <p:nvSpPr>
            <p:cNvPr id="33" name="Rectangle 32">
              <a:extLst>
                <a:ext uri="{FF2B5EF4-FFF2-40B4-BE49-F238E27FC236}">
                  <a16:creationId xmlns:a16="http://schemas.microsoft.com/office/drawing/2014/main" id="{BCE7A720-5EE9-E439-4BB0-9A695883221A}"/>
                </a:ext>
              </a:extLst>
            </p:cNvPr>
            <p:cNvSpPr/>
            <p:nvPr/>
          </p:nvSpPr>
          <p:spPr>
            <a:xfrm rot="1212442">
              <a:off x="8894095" y="2740011"/>
              <a:ext cx="379010" cy="175956"/>
            </a:xfrm>
            <a:prstGeom prst="rect">
              <a:avLst/>
            </a:prstGeom>
            <a:solidFill>
              <a:srgbClr val="FFC94D"/>
            </a:solidFill>
          </p:spPr>
          <p:style>
            <a:lnRef idx="2">
              <a:schemeClr val="accent4">
                <a:shade val="50000"/>
              </a:schemeClr>
            </a:lnRef>
            <a:fillRef idx="1">
              <a:schemeClr val="accent4"/>
            </a:fillRef>
            <a:effectRef idx="0">
              <a:schemeClr val="accent4"/>
            </a:effectRef>
            <a:fontRef idx="minor">
              <a:schemeClr val="lt1"/>
            </a:fontRef>
          </p:style>
          <p:txBody>
            <a:bodyPr lIns="0" tIns="0" rIns="0" bIns="0" rtlCol="0" anchor="ctr"/>
            <a:lstStyle/>
            <a:p>
              <a:pPr algn="ctr"/>
              <a:r>
                <a:rPr lang="en-ZA" sz="1000"/>
                <a:t>BUY</a:t>
              </a:r>
              <a:endParaRPr lang="en-ZA" sz="800"/>
            </a:p>
          </p:txBody>
        </p:sp>
      </p:grpSp>
      <p:grpSp>
        <p:nvGrpSpPr>
          <p:cNvPr id="20" name="Group 19">
            <a:extLst>
              <a:ext uri="{FF2B5EF4-FFF2-40B4-BE49-F238E27FC236}">
                <a16:creationId xmlns:a16="http://schemas.microsoft.com/office/drawing/2014/main" id="{38AC2B08-76D6-285F-4828-8E1656402236}"/>
              </a:ext>
            </a:extLst>
          </p:cNvPr>
          <p:cNvGrpSpPr/>
          <p:nvPr/>
        </p:nvGrpSpPr>
        <p:grpSpPr>
          <a:xfrm>
            <a:off x="7581522" y="4254582"/>
            <a:ext cx="1301993" cy="933120"/>
            <a:chOff x="5916827" y="2103468"/>
            <a:chExt cx="1535846" cy="1100721"/>
          </a:xfrm>
        </p:grpSpPr>
        <p:pic>
          <p:nvPicPr>
            <p:cNvPr id="3" name="Picture 2" descr="Icon&#10;&#10;Description automatically generated">
              <a:extLst>
                <a:ext uri="{FF2B5EF4-FFF2-40B4-BE49-F238E27FC236}">
                  <a16:creationId xmlns:a16="http://schemas.microsoft.com/office/drawing/2014/main" id="{957B3C27-EF7E-BF76-9AD6-D1C4C33C8587}"/>
                </a:ext>
              </a:extLst>
            </p:cNvPr>
            <p:cNvPicPr>
              <a:picLocks noChangeAspect="1"/>
            </p:cNvPicPr>
            <p:nvPr/>
          </p:nvPicPr>
          <p:blipFill>
            <a:blip r:embed="rId10">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rot="17364310">
              <a:off x="6403568" y="2030133"/>
              <a:ext cx="975769" cy="1122440"/>
            </a:xfrm>
            <a:prstGeom prst="rect">
              <a:avLst/>
            </a:prstGeom>
            <a:effectLst/>
          </p:spPr>
        </p:pic>
        <p:pic>
          <p:nvPicPr>
            <p:cNvPr id="19" name="Picture 18" descr="A picture containing dark, blur&#10;&#10;Description automatically generated">
              <a:extLst>
                <a:ext uri="{FF2B5EF4-FFF2-40B4-BE49-F238E27FC236}">
                  <a16:creationId xmlns:a16="http://schemas.microsoft.com/office/drawing/2014/main" id="{CEF6F4ED-3E50-D3D6-E2E2-2DFAB34B458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412617" y="2141533"/>
              <a:ext cx="945012" cy="1052938"/>
            </a:xfrm>
            <a:prstGeom prst="rect">
              <a:avLst/>
            </a:prstGeom>
          </p:spPr>
        </p:pic>
        <p:pic>
          <p:nvPicPr>
            <p:cNvPr id="7" name="Picture 6">
              <a:extLst>
                <a:ext uri="{FF2B5EF4-FFF2-40B4-BE49-F238E27FC236}">
                  <a16:creationId xmlns:a16="http://schemas.microsoft.com/office/drawing/2014/main" id="{325E02D2-9AED-9B14-ED97-0ADFE8E0FE57}"/>
                </a:ext>
              </a:extLst>
            </p:cNvPr>
            <p:cNvPicPr>
              <a:picLocks noChangeAspect="1"/>
            </p:cNvPicPr>
            <p:nvPr/>
          </p:nvPicPr>
          <p:blipFill rotWithShape="1">
            <a:blip r:embed="rId12">
              <a:extLst>
                <a:ext uri="{28A0092B-C50C-407E-A947-70E740481C1C}">
                  <a14:useLocalDpi xmlns:a14="http://schemas.microsoft.com/office/drawing/2010/main" val="0"/>
                </a:ext>
              </a:extLst>
            </a:blip>
            <a:srcRect l="8435" b="17477"/>
            <a:stretch/>
          </p:blipFill>
          <p:spPr>
            <a:xfrm rot="20211473">
              <a:off x="5916827" y="2199759"/>
              <a:ext cx="1120011" cy="1004430"/>
            </a:xfrm>
            <a:prstGeom prst="rect">
              <a:avLst/>
            </a:prstGeom>
          </p:spPr>
        </p:pic>
      </p:grpSp>
      <p:sp>
        <p:nvSpPr>
          <p:cNvPr id="2" name="TextBox 1">
            <a:extLst>
              <a:ext uri="{FF2B5EF4-FFF2-40B4-BE49-F238E27FC236}">
                <a16:creationId xmlns:a16="http://schemas.microsoft.com/office/drawing/2014/main" id="{D89345FB-CED1-B41A-8E1F-717045B835A9}"/>
              </a:ext>
            </a:extLst>
          </p:cNvPr>
          <p:cNvSpPr txBox="1"/>
          <p:nvPr/>
        </p:nvSpPr>
        <p:spPr>
          <a:xfrm>
            <a:off x="1949235"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800" b="1" i="0" u="none" strike="noStrike" kern="1200" cap="none" spc="0" normalizeH="0" baseline="0" noProof="0">
                <a:ln>
                  <a:noFill/>
                </a:ln>
                <a:solidFill>
                  <a:srgbClr val="0C3C98"/>
                </a:solidFill>
                <a:effectLst/>
                <a:uLnTx/>
                <a:uFillTx/>
                <a:latin typeface="Helvetica" panose="020B0604020202020204" pitchFamily="34" charset="0"/>
                <a:ea typeface="Roboto" pitchFamily="2" charset="0"/>
                <a:cs typeface="Helvetica" panose="020B0604020202020204" pitchFamily="34" charset="0"/>
              </a:rPr>
              <a:t>3D PRINTING ON DEMAND</a:t>
            </a:r>
          </a:p>
        </p:txBody>
      </p:sp>
      <p:sp>
        <p:nvSpPr>
          <p:cNvPr id="6" name="TextBox 5">
            <a:extLst>
              <a:ext uri="{FF2B5EF4-FFF2-40B4-BE49-F238E27FC236}">
                <a16:creationId xmlns:a16="http://schemas.microsoft.com/office/drawing/2014/main" id="{28F98DC8-3BA6-BAEC-40F8-FF0C5139F220}"/>
              </a:ext>
            </a:extLst>
          </p:cNvPr>
          <p:cNvSpPr txBox="1"/>
          <p:nvPr/>
        </p:nvSpPr>
        <p:spPr>
          <a:xfrm>
            <a:off x="2518902" y="874163"/>
            <a:ext cx="715419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000" dirty="0">
                <a:solidFill>
                  <a:srgbClr val="56BAF0"/>
                </a:solidFill>
                <a:latin typeface="Helvetica" panose="020B0604020202020204" pitchFamily="34" charset="0"/>
                <a:ea typeface="Roboto" pitchFamily="2" charset="0"/>
                <a:cs typeface="Helvetica" panose="020B0604020202020204" pitchFamily="34" charset="0"/>
              </a:rPr>
              <a:t>THE ENTIRE PROCESS</a:t>
            </a:r>
            <a:endParaRPr kumimoji="0" lang="en-ZA" sz="2000" b="0" i="0" u="none" strike="noStrike" kern="1200" cap="none" spc="0" normalizeH="0" baseline="0" noProof="0" dirty="0">
              <a:ln>
                <a:noFill/>
              </a:ln>
              <a:solidFill>
                <a:srgbClr val="56BAF0"/>
              </a:solidFill>
              <a:effectLst/>
              <a:uLnTx/>
              <a:uFillTx/>
              <a:latin typeface="Helvetica" panose="020B0604020202020204" pitchFamily="34" charset="0"/>
              <a:ea typeface="Roboto" pitchFamily="2" charset="0"/>
              <a:cs typeface="Helvetica" panose="020B0604020202020204" pitchFamily="34" charset="0"/>
            </a:endParaRPr>
          </a:p>
        </p:txBody>
      </p:sp>
      <p:sp>
        <p:nvSpPr>
          <p:cNvPr id="76" name="TextBox 75">
            <a:extLst>
              <a:ext uri="{FF2B5EF4-FFF2-40B4-BE49-F238E27FC236}">
                <a16:creationId xmlns:a16="http://schemas.microsoft.com/office/drawing/2014/main" id="{1776351E-C305-913A-F6E7-E6DC30B468AA}"/>
              </a:ext>
            </a:extLst>
          </p:cNvPr>
          <p:cNvSpPr txBox="1"/>
          <p:nvPr/>
        </p:nvSpPr>
        <p:spPr>
          <a:xfrm>
            <a:off x="1130947" y="5382369"/>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PART BREAKS</a:t>
            </a:r>
            <a:endParaRPr lang="en-ZA" sz="1200">
              <a:solidFill>
                <a:schemeClr val="bg1"/>
              </a:solidFill>
            </a:endParaRPr>
          </a:p>
        </p:txBody>
      </p:sp>
      <p:sp>
        <p:nvSpPr>
          <p:cNvPr id="77" name="TextBox 76">
            <a:extLst>
              <a:ext uri="{FF2B5EF4-FFF2-40B4-BE49-F238E27FC236}">
                <a16:creationId xmlns:a16="http://schemas.microsoft.com/office/drawing/2014/main" id="{88C31B6C-DF1D-B4E8-558B-14B6CFBE232D}"/>
              </a:ext>
            </a:extLst>
          </p:cNvPr>
          <p:cNvSpPr txBox="1"/>
          <p:nvPr/>
        </p:nvSpPr>
        <p:spPr>
          <a:xfrm>
            <a:off x="3251527" y="5382369"/>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ORDER PART</a:t>
            </a:r>
            <a:endParaRPr lang="en-ZA" sz="1200">
              <a:solidFill>
                <a:schemeClr val="bg1"/>
              </a:solidFill>
            </a:endParaRPr>
          </a:p>
        </p:txBody>
      </p:sp>
      <p:sp>
        <p:nvSpPr>
          <p:cNvPr id="87" name="TextBox 86">
            <a:extLst>
              <a:ext uri="{FF2B5EF4-FFF2-40B4-BE49-F238E27FC236}">
                <a16:creationId xmlns:a16="http://schemas.microsoft.com/office/drawing/2014/main" id="{0CE79A40-337C-609C-F647-5E17CDB94CCB}"/>
              </a:ext>
            </a:extLst>
          </p:cNvPr>
          <p:cNvSpPr txBox="1"/>
          <p:nvPr/>
        </p:nvSpPr>
        <p:spPr>
          <a:xfrm>
            <a:off x="5385293" y="5382369"/>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PRINT PART</a:t>
            </a:r>
            <a:endParaRPr lang="en-ZA" sz="1200">
              <a:solidFill>
                <a:schemeClr val="bg1"/>
              </a:solidFill>
            </a:endParaRPr>
          </a:p>
        </p:txBody>
      </p:sp>
      <p:sp>
        <p:nvSpPr>
          <p:cNvPr id="88" name="TextBox 87">
            <a:extLst>
              <a:ext uri="{FF2B5EF4-FFF2-40B4-BE49-F238E27FC236}">
                <a16:creationId xmlns:a16="http://schemas.microsoft.com/office/drawing/2014/main" id="{479A14CB-0B91-D557-6EAD-4D89D55FBDD3}"/>
              </a:ext>
            </a:extLst>
          </p:cNvPr>
          <p:cNvSpPr txBox="1"/>
          <p:nvPr/>
        </p:nvSpPr>
        <p:spPr>
          <a:xfrm>
            <a:off x="7503448" y="5395809"/>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FINE-TUNING</a:t>
            </a:r>
            <a:endParaRPr lang="en-ZA" sz="1200">
              <a:solidFill>
                <a:schemeClr val="bg1"/>
              </a:solidFill>
            </a:endParaRPr>
          </a:p>
        </p:txBody>
      </p:sp>
      <p:sp>
        <p:nvSpPr>
          <p:cNvPr id="89" name="TextBox 88">
            <a:extLst>
              <a:ext uri="{FF2B5EF4-FFF2-40B4-BE49-F238E27FC236}">
                <a16:creationId xmlns:a16="http://schemas.microsoft.com/office/drawing/2014/main" id="{9B3398A6-FE88-E0F1-C6F3-671FDEC26A44}"/>
              </a:ext>
            </a:extLst>
          </p:cNvPr>
          <p:cNvSpPr txBox="1"/>
          <p:nvPr/>
        </p:nvSpPr>
        <p:spPr>
          <a:xfrm>
            <a:off x="9643718" y="5395809"/>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DELIVERY</a:t>
            </a:r>
            <a:endParaRPr lang="en-ZA" sz="1200">
              <a:solidFill>
                <a:schemeClr val="bg1"/>
              </a:solidFill>
            </a:endParaRPr>
          </a:p>
        </p:txBody>
      </p:sp>
      <p:grpSp>
        <p:nvGrpSpPr>
          <p:cNvPr id="38" name="Group 37">
            <a:extLst>
              <a:ext uri="{FF2B5EF4-FFF2-40B4-BE49-F238E27FC236}">
                <a16:creationId xmlns:a16="http://schemas.microsoft.com/office/drawing/2014/main" id="{E5ADF360-DED6-07B0-56E7-E086ECACEA97}"/>
              </a:ext>
            </a:extLst>
          </p:cNvPr>
          <p:cNvGrpSpPr/>
          <p:nvPr/>
        </p:nvGrpSpPr>
        <p:grpSpPr>
          <a:xfrm flipH="1">
            <a:off x="9685725" y="4272811"/>
            <a:ext cx="1203420" cy="1108734"/>
            <a:chOff x="1291610" y="4286883"/>
            <a:chExt cx="2502028" cy="2305168"/>
          </a:xfrm>
        </p:grpSpPr>
        <p:pic>
          <p:nvPicPr>
            <p:cNvPr id="37" name="Picture 36" descr="Icon&#10;&#10;Description automatically generated">
              <a:extLst>
                <a:ext uri="{FF2B5EF4-FFF2-40B4-BE49-F238E27FC236}">
                  <a16:creationId xmlns:a16="http://schemas.microsoft.com/office/drawing/2014/main" id="{70B88E77-ACEB-13E1-627E-C462C60C975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6200000">
              <a:off x="2897552" y="4284721"/>
              <a:ext cx="727866" cy="837274"/>
            </a:xfrm>
            <a:prstGeom prst="rect">
              <a:avLst/>
            </a:prstGeom>
            <a:effectLst/>
          </p:spPr>
        </p:pic>
        <p:pic>
          <p:nvPicPr>
            <p:cNvPr id="36" name="Picture 35">
              <a:extLst>
                <a:ext uri="{FF2B5EF4-FFF2-40B4-BE49-F238E27FC236}">
                  <a16:creationId xmlns:a16="http://schemas.microsoft.com/office/drawing/2014/main" id="{B2B48CAC-7B77-D3DB-A1AA-D5D626C59C73}"/>
                </a:ext>
              </a:extLst>
            </p:cNvPr>
            <p:cNvPicPr>
              <a:picLocks noChangeAspect="1"/>
            </p:cNvPicPr>
            <p:nvPr/>
          </p:nvPicPr>
          <p:blipFill>
            <a:blip r:embed="rId13">
              <a:extLst>
                <a:ext uri="{28A0092B-C50C-407E-A947-70E740481C1C}">
                  <a14:useLocalDpi xmlns:a14="http://schemas.microsoft.com/office/drawing/2010/main" val="0"/>
                </a:ext>
              </a:extLst>
            </a:blip>
            <a:srcRect/>
            <a:stretch/>
          </p:blipFill>
          <p:spPr>
            <a:xfrm flipH="1">
              <a:off x="1291610" y="4286883"/>
              <a:ext cx="2502028" cy="2305168"/>
            </a:xfrm>
            <a:prstGeom prst="rect">
              <a:avLst/>
            </a:prstGeom>
          </p:spPr>
        </p:pic>
      </p:grpSp>
      <p:sp>
        <p:nvSpPr>
          <p:cNvPr id="4" name="Rectangle 3">
            <a:extLst>
              <a:ext uri="{FF2B5EF4-FFF2-40B4-BE49-F238E27FC236}">
                <a16:creationId xmlns:a16="http://schemas.microsoft.com/office/drawing/2014/main" id="{BB04CBD7-AD68-24D9-28EF-BCEA5914B86B}"/>
              </a:ext>
            </a:extLst>
          </p:cNvPr>
          <p:cNvSpPr/>
          <p:nvPr/>
        </p:nvSpPr>
        <p:spPr>
          <a:xfrm>
            <a:off x="618281" y="1687110"/>
            <a:ext cx="2739706" cy="1595532"/>
          </a:xfrm>
          <a:prstGeom prst="rect">
            <a:avLst/>
          </a:prstGeom>
          <a:gradFill flip="none" rotWithShape="1">
            <a:gsLst>
              <a:gs pos="0">
                <a:srgbClr val="5ADFC3"/>
              </a:gs>
              <a:gs pos="100000">
                <a:srgbClr val="45CBCA"/>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7">
            <a:extLst>
              <a:ext uri="{FF2B5EF4-FFF2-40B4-BE49-F238E27FC236}">
                <a16:creationId xmlns:a16="http://schemas.microsoft.com/office/drawing/2014/main" id="{07EF7CC8-B760-2261-04BB-ABFABD6C0905}"/>
              </a:ext>
            </a:extLst>
          </p:cNvPr>
          <p:cNvSpPr/>
          <p:nvPr/>
        </p:nvSpPr>
        <p:spPr>
          <a:xfrm>
            <a:off x="3357987" y="1688095"/>
            <a:ext cx="2739706" cy="1595532"/>
          </a:xfrm>
          <a:prstGeom prst="rect">
            <a:avLst/>
          </a:prstGeom>
          <a:gradFill>
            <a:gsLst>
              <a:gs pos="0">
                <a:srgbClr val="45CBCA"/>
              </a:gs>
              <a:gs pos="100000">
                <a:srgbClr val="34B4D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Rectangle 26">
            <a:extLst>
              <a:ext uri="{FF2B5EF4-FFF2-40B4-BE49-F238E27FC236}">
                <a16:creationId xmlns:a16="http://schemas.microsoft.com/office/drawing/2014/main" id="{4A6429DD-B119-5A03-0956-656C85739C55}"/>
              </a:ext>
            </a:extLst>
          </p:cNvPr>
          <p:cNvSpPr/>
          <p:nvPr/>
        </p:nvSpPr>
        <p:spPr>
          <a:xfrm>
            <a:off x="6097693" y="1688095"/>
            <a:ext cx="2739706" cy="1595532"/>
          </a:xfrm>
          <a:prstGeom prst="rect">
            <a:avLst/>
          </a:prstGeom>
          <a:gradFill>
            <a:gsLst>
              <a:gs pos="0">
                <a:srgbClr val="34B4D1"/>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8" name="Freeform: Shape 27">
            <a:extLst>
              <a:ext uri="{FF2B5EF4-FFF2-40B4-BE49-F238E27FC236}">
                <a16:creationId xmlns:a16="http://schemas.microsoft.com/office/drawing/2014/main" id="{108207EC-3A89-48C0-A130-A44190F50CD8}"/>
              </a:ext>
            </a:extLst>
          </p:cNvPr>
          <p:cNvSpPr/>
          <p:nvPr/>
        </p:nvSpPr>
        <p:spPr>
          <a:xfrm>
            <a:off x="8837399" y="1687406"/>
            <a:ext cx="2736320" cy="1596910"/>
          </a:xfrm>
          <a:custGeom>
            <a:avLst/>
            <a:gdLst>
              <a:gd name="connsiteX0" fmla="*/ 1830600 w 2736320"/>
              <a:gd name="connsiteY0" fmla="*/ 0 h 1813004"/>
              <a:gd name="connsiteX1" fmla="*/ 2736320 w 2736320"/>
              <a:gd name="connsiteY1" fmla="*/ 906133 h 1813004"/>
              <a:gd name="connsiteX2" fmla="*/ 1923205 w 2736320"/>
              <a:gd name="connsiteY2" fmla="*/ 1807588 h 1813004"/>
              <a:gd name="connsiteX3" fmla="*/ 1853190 w 2736320"/>
              <a:gd name="connsiteY3" fmla="*/ 1811125 h 1813004"/>
              <a:gd name="connsiteX4" fmla="*/ 1853190 w 2736320"/>
              <a:gd name="connsiteY4" fmla="*/ 1813004 h 1813004"/>
              <a:gd name="connsiteX5" fmla="*/ 0 w 2736320"/>
              <a:gd name="connsiteY5" fmla="*/ 1813004 h 1813004"/>
              <a:gd name="connsiteX6" fmla="*/ 0 w 2736320"/>
              <a:gd name="connsiteY6" fmla="*/ 1564 h 1813004"/>
              <a:gd name="connsiteX7" fmla="*/ 1799641 w 2736320"/>
              <a:gd name="connsiteY7" fmla="*/ 1564 h 181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6320" h="1813004">
                <a:moveTo>
                  <a:pt x="1830600" y="0"/>
                </a:moveTo>
                <a:cubicBezTo>
                  <a:pt x="2330815" y="0"/>
                  <a:pt x="2736320" y="405690"/>
                  <a:pt x="2736320" y="906133"/>
                </a:cubicBezTo>
                <a:cubicBezTo>
                  <a:pt x="2736320" y="1375299"/>
                  <a:pt x="2379919" y="1761185"/>
                  <a:pt x="1923205" y="1807588"/>
                </a:cubicBezTo>
                <a:lnTo>
                  <a:pt x="1853190" y="1811125"/>
                </a:lnTo>
                <a:lnTo>
                  <a:pt x="1853190" y="1813004"/>
                </a:lnTo>
                <a:lnTo>
                  <a:pt x="0" y="1813004"/>
                </a:lnTo>
                <a:lnTo>
                  <a:pt x="0" y="1564"/>
                </a:lnTo>
                <a:lnTo>
                  <a:pt x="1799641" y="1564"/>
                </a:lnTo>
                <a:close/>
              </a:path>
            </a:pathLst>
          </a:custGeom>
          <a:gradFill>
            <a:gsLst>
              <a:gs pos="0">
                <a:srgbClr val="249FD8"/>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0" name="Oval 39">
            <a:extLst>
              <a:ext uri="{FF2B5EF4-FFF2-40B4-BE49-F238E27FC236}">
                <a16:creationId xmlns:a16="http://schemas.microsoft.com/office/drawing/2014/main" id="{AC4564D6-1100-F58E-DC5D-39438C0F5BFC}"/>
              </a:ext>
            </a:extLst>
          </p:cNvPr>
          <p:cNvSpPr/>
          <p:nvPr/>
        </p:nvSpPr>
        <p:spPr>
          <a:xfrm>
            <a:off x="2118553" y="1883494"/>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1" name="Picture 40">
            <a:extLst>
              <a:ext uri="{FF2B5EF4-FFF2-40B4-BE49-F238E27FC236}">
                <a16:creationId xmlns:a16="http://schemas.microsoft.com/office/drawing/2014/main" id="{9DF7EB5E-F4D8-1100-6F04-13585D510291}"/>
              </a:ext>
            </a:extLst>
          </p:cNvPr>
          <p:cNvPicPr>
            <a:picLocks noChangeAspect="1"/>
          </p:cNvPicPr>
          <p:nvPr/>
        </p:nvPicPr>
        <p:blipFill rotWithShape="1">
          <a:blip r:embed="rId14">
            <a:extLst>
              <a:ext uri="{BEBA8EAE-BF5A-486C-A8C5-ECC9F3942E4B}">
                <a14:imgProps xmlns:a14="http://schemas.microsoft.com/office/drawing/2010/main">
                  <a14:imgLayer r:embed="rId15">
                    <a14:imgEffect>
                      <a14:backgroundRemoval t="10000" b="90000" l="10000" r="90000"/>
                    </a14:imgEffect>
                  </a14:imgLayer>
                </a14:imgProps>
              </a:ext>
            </a:extLst>
          </a:blip>
          <a:srcRect l="24738" t="12999" r="24738" b="22535"/>
          <a:stretch/>
        </p:blipFill>
        <p:spPr>
          <a:xfrm>
            <a:off x="2388556" y="2068651"/>
            <a:ext cx="653968" cy="834420"/>
          </a:xfrm>
          <a:prstGeom prst="rect">
            <a:avLst/>
          </a:prstGeom>
        </p:spPr>
      </p:pic>
      <p:sp>
        <p:nvSpPr>
          <p:cNvPr id="42" name="Oval 41">
            <a:extLst>
              <a:ext uri="{FF2B5EF4-FFF2-40B4-BE49-F238E27FC236}">
                <a16:creationId xmlns:a16="http://schemas.microsoft.com/office/drawing/2014/main" id="{E9628A81-1684-4E7D-153A-10A97C38E5C4}"/>
              </a:ext>
            </a:extLst>
          </p:cNvPr>
          <p:cNvSpPr/>
          <p:nvPr/>
        </p:nvSpPr>
        <p:spPr>
          <a:xfrm>
            <a:off x="4843622" y="1883494"/>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3" name="Picture 42">
            <a:extLst>
              <a:ext uri="{FF2B5EF4-FFF2-40B4-BE49-F238E27FC236}">
                <a16:creationId xmlns:a16="http://schemas.microsoft.com/office/drawing/2014/main" id="{19AD6F20-4C08-4A95-98A4-9771950D5513}"/>
              </a:ext>
            </a:extLst>
          </p:cNvPr>
          <p:cNvPicPr>
            <a:picLocks noChangeAspect="1"/>
          </p:cNvPicPr>
          <p:nvPr/>
        </p:nvPicPr>
        <p:blipFill rotWithShape="1">
          <a:blip r:embed="rId16">
            <a:extLst>
              <a:ext uri="{28A0092B-C50C-407E-A947-70E740481C1C}">
                <a14:useLocalDpi xmlns:a14="http://schemas.microsoft.com/office/drawing/2010/main" val="0"/>
              </a:ext>
            </a:extLst>
          </a:blip>
          <a:srcRect l="11294" r="8667"/>
          <a:stretch/>
        </p:blipFill>
        <p:spPr>
          <a:xfrm flipH="1">
            <a:off x="4897977" y="1951884"/>
            <a:ext cx="1091784" cy="1067954"/>
          </a:xfrm>
          <a:prstGeom prst="rect">
            <a:avLst/>
          </a:prstGeom>
          <a:effectLst/>
        </p:spPr>
      </p:pic>
      <p:sp>
        <p:nvSpPr>
          <p:cNvPr id="44" name="Oval 43">
            <a:extLst>
              <a:ext uri="{FF2B5EF4-FFF2-40B4-BE49-F238E27FC236}">
                <a16:creationId xmlns:a16="http://schemas.microsoft.com/office/drawing/2014/main" id="{15A40EA0-86FB-2F88-B754-E4F2ECC0E521}"/>
              </a:ext>
            </a:extLst>
          </p:cNvPr>
          <p:cNvSpPr/>
          <p:nvPr/>
        </p:nvSpPr>
        <p:spPr>
          <a:xfrm>
            <a:off x="7565870" y="1883494"/>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5" name="Picture 44">
            <a:extLst>
              <a:ext uri="{FF2B5EF4-FFF2-40B4-BE49-F238E27FC236}">
                <a16:creationId xmlns:a16="http://schemas.microsoft.com/office/drawing/2014/main" id="{94F232EB-E663-2C87-3120-D6259C96DB37}"/>
              </a:ext>
            </a:extLst>
          </p:cNvPr>
          <p:cNvPicPr>
            <a:picLocks noChangeAspect="1"/>
          </p:cNvPicPr>
          <p:nvPr/>
        </p:nvPicPr>
        <p:blipFill rotWithShape="1">
          <a:blip r:embed="rId17"/>
          <a:srcRect l="6428" t="7404" r="41511"/>
          <a:stretch/>
        </p:blipFill>
        <p:spPr>
          <a:xfrm>
            <a:off x="7700575" y="2018199"/>
            <a:ext cx="935324" cy="935324"/>
          </a:xfrm>
          <a:prstGeom prst="ellipse">
            <a:avLst/>
          </a:prstGeom>
        </p:spPr>
      </p:pic>
      <p:pic>
        <p:nvPicPr>
          <p:cNvPr id="46" name="Picture 45">
            <a:extLst>
              <a:ext uri="{FF2B5EF4-FFF2-40B4-BE49-F238E27FC236}">
                <a16:creationId xmlns:a16="http://schemas.microsoft.com/office/drawing/2014/main" id="{047DAE4F-6BB0-2702-4C8E-094E62F832BC}"/>
              </a:ext>
            </a:extLst>
          </p:cNvPr>
          <p:cNvPicPr>
            <a:picLocks noChangeAspect="1"/>
          </p:cNvPicPr>
          <p:nvPr/>
        </p:nvPicPr>
        <p:blipFill>
          <a:blip r:embed="rId18"/>
          <a:stretch>
            <a:fillRect/>
          </a:stretch>
        </p:blipFill>
        <p:spPr>
          <a:xfrm>
            <a:off x="7971777" y="2404335"/>
            <a:ext cx="764172" cy="620253"/>
          </a:xfrm>
          <a:prstGeom prst="rect">
            <a:avLst/>
          </a:prstGeom>
        </p:spPr>
      </p:pic>
      <p:sp>
        <p:nvSpPr>
          <p:cNvPr id="47" name="Oval 46">
            <a:extLst>
              <a:ext uri="{FF2B5EF4-FFF2-40B4-BE49-F238E27FC236}">
                <a16:creationId xmlns:a16="http://schemas.microsoft.com/office/drawing/2014/main" id="{0BD4A0B7-9CDA-EE3F-0B9D-2E4CF6A62DC4}"/>
              </a:ext>
            </a:extLst>
          </p:cNvPr>
          <p:cNvSpPr/>
          <p:nvPr/>
        </p:nvSpPr>
        <p:spPr>
          <a:xfrm>
            <a:off x="10188694" y="1883494"/>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8" name="Picture 47" descr="A picture containing text, toy, doll, vector graphics&#10;&#10;Description automatically generated">
            <a:extLst>
              <a:ext uri="{FF2B5EF4-FFF2-40B4-BE49-F238E27FC236}">
                <a16:creationId xmlns:a16="http://schemas.microsoft.com/office/drawing/2014/main" id="{99404BD6-CE9B-04CA-2FD1-2FCE62D9E174}"/>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0158867" y="1942875"/>
            <a:ext cx="1085972" cy="1085972"/>
          </a:xfrm>
          <a:prstGeom prst="rect">
            <a:avLst/>
          </a:prstGeom>
        </p:spPr>
      </p:pic>
      <p:sp>
        <p:nvSpPr>
          <p:cNvPr id="49" name="TextBox 48">
            <a:extLst>
              <a:ext uri="{FF2B5EF4-FFF2-40B4-BE49-F238E27FC236}">
                <a16:creationId xmlns:a16="http://schemas.microsoft.com/office/drawing/2014/main" id="{F218DB1D-21FE-E707-9370-5BCABAD798E2}"/>
              </a:ext>
            </a:extLst>
          </p:cNvPr>
          <p:cNvSpPr txBox="1"/>
          <p:nvPr/>
        </p:nvSpPr>
        <p:spPr>
          <a:xfrm>
            <a:off x="653563" y="2331973"/>
            <a:ext cx="1464990" cy="307777"/>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AGREEMENT</a:t>
            </a:r>
            <a:endParaRPr lang="en-ZA" sz="1200">
              <a:solidFill>
                <a:schemeClr val="bg1"/>
              </a:solidFill>
            </a:endParaRPr>
          </a:p>
        </p:txBody>
      </p:sp>
      <p:sp>
        <p:nvSpPr>
          <p:cNvPr id="50" name="TextBox 49">
            <a:extLst>
              <a:ext uri="{FF2B5EF4-FFF2-40B4-BE49-F238E27FC236}">
                <a16:creationId xmlns:a16="http://schemas.microsoft.com/office/drawing/2014/main" id="{3DB06C7C-9CCF-0721-BB00-8BDEBDE23B0F}"/>
              </a:ext>
            </a:extLst>
          </p:cNvPr>
          <p:cNvSpPr txBox="1"/>
          <p:nvPr/>
        </p:nvSpPr>
        <p:spPr>
          <a:xfrm>
            <a:off x="3375445" y="2116529"/>
            <a:ext cx="1464990" cy="738664"/>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CAD SCHEMATICS BLOCKCHAIN</a:t>
            </a:r>
            <a:endParaRPr lang="en-ZA" sz="1400">
              <a:solidFill>
                <a:schemeClr val="bg1"/>
              </a:solidFill>
            </a:endParaRPr>
          </a:p>
        </p:txBody>
      </p:sp>
      <p:sp>
        <p:nvSpPr>
          <p:cNvPr id="51" name="TextBox 50">
            <a:extLst>
              <a:ext uri="{FF2B5EF4-FFF2-40B4-BE49-F238E27FC236}">
                <a16:creationId xmlns:a16="http://schemas.microsoft.com/office/drawing/2014/main" id="{565A7E26-6279-95BB-B9B9-8F2BCD0F881B}"/>
              </a:ext>
            </a:extLst>
          </p:cNvPr>
          <p:cNvSpPr txBox="1"/>
          <p:nvPr/>
        </p:nvSpPr>
        <p:spPr>
          <a:xfrm>
            <a:off x="6094308" y="2224251"/>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DESIGN ENGINEERING</a:t>
            </a:r>
            <a:endParaRPr lang="en-ZA" sz="1400">
              <a:solidFill>
                <a:schemeClr val="bg1"/>
              </a:solidFill>
            </a:endParaRPr>
          </a:p>
        </p:txBody>
      </p:sp>
      <p:sp>
        <p:nvSpPr>
          <p:cNvPr id="52" name="TextBox 51">
            <a:extLst>
              <a:ext uri="{FF2B5EF4-FFF2-40B4-BE49-F238E27FC236}">
                <a16:creationId xmlns:a16="http://schemas.microsoft.com/office/drawing/2014/main" id="{2B7E7E2A-FF6E-7636-C310-D8D9D13D362B}"/>
              </a:ext>
            </a:extLst>
          </p:cNvPr>
          <p:cNvSpPr txBox="1"/>
          <p:nvPr/>
        </p:nvSpPr>
        <p:spPr>
          <a:xfrm>
            <a:off x="8720718" y="2224251"/>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QUALITY ASSURANCE</a:t>
            </a:r>
            <a:endParaRPr lang="en-ZA" sz="1400">
              <a:solidFill>
                <a:schemeClr val="bg1"/>
              </a:solidFill>
            </a:endParaRPr>
          </a:p>
        </p:txBody>
      </p:sp>
    </p:spTree>
    <p:extLst>
      <p:ext uri="{BB962C8B-B14F-4D97-AF65-F5344CB8AC3E}">
        <p14:creationId xmlns:p14="http://schemas.microsoft.com/office/powerpoint/2010/main" val="4814785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18">
            <a:extLst>
              <a:ext uri="{FF2B5EF4-FFF2-40B4-BE49-F238E27FC236}">
                <a16:creationId xmlns:a16="http://schemas.microsoft.com/office/drawing/2014/main" id="{F3AF52AA-8619-954F-C965-0E7DE0460328}"/>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0" name="!!Circle">
            <a:extLst>
              <a:ext uri="{FF2B5EF4-FFF2-40B4-BE49-F238E27FC236}">
                <a16:creationId xmlns:a16="http://schemas.microsoft.com/office/drawing/2014/main" id="{7EBDD41B-3281-1DF3-5BA6-666EF8659805}"/>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Oval 20">
            <a:extLst>
              <a:ext uri="{FF2B5EF4-FFF2-40B4-BE49-F238E27FC236}">
                <a16:creationId xmlns:a16="http://schemas.microsoft.com/office/drawing/2014/main" id="{6C33F057-F9E1-484A-817C-D0E472FFF6B0}"/>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3" name="Picture 2" descr="A picture containing text, screenshot, diagram, font&#10;&#10;Description automatically generated">
            <a:extLst>
              <a:ext uri="{FF2B5EF4-FFF2-40B4-BE49-F238E27FC236}">
                <a16:creationId xmlns:a16="http://schemas.microsoft.com/office/drawing/2014/main" id="{78FB8BDE-9E51-BC65-980B-1285736C5E39}"/>
              </a:ext>
            </a:extLst>
          </p:cNvPr>
          <p:cNvPicPr>
            <a:picLocks noChangeAspect="1"/>
          </p:cNvPicPr>
          <p:nvPr/>
        </p:nvPicPr>
        <p:blipFill rotWithShape="1">
          <a:blip r:embed="rId2">
            <a:extLst>
              <a:ext uri="{28A0092B-C50C-407E-A947-70E740481C1C}">
                <a14:useLocalDpi xmlns:a14="http://schemas.microsoft.com/office/drawing/2010/main" val="0"/>
              </a:ext>
            </a:extLst>
          </a:blip>
          <a:srcRect t="13544"/>
          <a:stretch/>
        </p:blipFill>
        <p:spPr>
          <a:xfrm>
            <a:off x="12192000" y="464457"/>
            <a:ext cx="8026966" cy="5929086"/>
          </a:xfrm>
          <a:prstGeom prst="rect">
            <a:avLst/>
          </a:prstGeom>
        </p:spPr>
      </p:pic>
      <p:pic>
        <p:nvPicPr>
          <p:cNvPr id="5" name="Picture 4">
            <a:extLst>
              <a:ext uri="{FF2B5EF4-FFF2-40B4-BE49-F238E27FC236}">
                <a16:creationId xmlns:a16="http://schemas.microsoft.com/office/drawing/2014/main" id="{0FD331BD-78B0-BDE5-4FEB-7281450CEFAC}"/>
              </a:ext>
            </a:extLst>
          </p:cNvPr>
          <p:cNvPicPr>
            <a:picLocks noChangeAspect="1"/>
          </p:cNvPicPr>
          <p:nvPr/>
        </p:nvPicPr>
        <p:blipFill>
          <a:blip r:embed="rId3"/>
          <a:stretch>
            <a:fillRect/>
          </a:stretch>
        </p:blipFill>
        <p:spPr>
          <a:xfrm>
            <a:off x="-363058" y="7422606"/>
            <a:ext cx="10997876" cy="1284512"/>
          </a:xfrm>
          <a:prstGeom prst="rect">
            <a:avLst/>
          </a:prstGeom>
        </p:spPr>
      </p:pic>
      <p:pic>
        <p:nvPicPr>
          <p:cNvPr id="10" name="Picture 9" descr="A picture containing toy, scale model, LEGO, transport&#10;&#10;Description automatically generated">
            <a:extLst>
              <a:ext uri="{FF2B5EF4-FFF2-40B4-BE49-F238E27FC236}">
                <a16:creationId xmlns:a16="http://schemas.microsoft.com/office/drawing/2014/main" id="{50B477E4-9C9C-7769-CF84-DC7023063C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9752" y="1421818"/>
            <a:ext cx="4752496" cy="2064366"/>
          </a:xfrm>
          <a:prstGeom prst="rect">
            <a:avLst/>
          </a:prstGeom>
        </p:spPr>
      </p:pic>
      <p:sp>
        <p:nvSpPr>
          <p:cNvPr id="9" name="TextBox 8">
            <a:extLst>
              <a:ext uri="{FF2B5EF4-FFF2-40B4-BE49-F238E27FC236}">
                <a16:creationId xmlns:a16="http://schemas.microsoft.com/office/drawing/2014/main" id="{16BB52CD-49D1-C9AC-0B0E-015F8397C154}"/>
              </a:ext>
            </a:extLst>
          </p:cNvPr>
          <p:cNvSpPr txBox="1"/>
          <p:nvPr/>
        </p:nvSpPr>
        <p:spPr>
          <a:xfrm>
            <a:off x="3450725" y="453858"/>
            <a:ext cx="5290550" cy="523220"/>
          </a:xfrm>
          <a:prstGeom prst="rect">
            <a:avLst/>
          </a:prstGeom>
          <a:noFill/>
        </p:spPr>
        <p:txBody>
          <a:bodyPr wrap="square" rtlCol="0">
            <a:spAutoFit/>
          </a:bodyPr>
          <a:lstStyle/>
          <a:p>
            <a:pPr algn="ctr">
              <a:defRPr/>
            </a:pPr>
            <a:r>
              <a:rPr lang="en-ZA" sz="2800" dirty="0">
                <a:solidFill>
                  <a:srgbClr val="0C3C98"/>
                </a:solidFill>
                <a:latin typeface="Avenir Next LT Pro" panose="020B0504020202020204" pitchFamily="34" charset="0"/>
                <a:ea typeface="Roboto" pitchFamily="2" charset="0"/>
                <a:cs typeface="Helvetica" panose="020B0604020202020204" pitchFamily="34" charset="0"/>
              </a:rPr>
              <a:t>THE SITUATION OF CONCERN</a:t>
            </a:r>
          </a:p>
        </p:txBody>
      </p:sp>
      <p:sp>
        <p:nvSpPr>
          <p:cNvPr id="11" name="TextBox 10">
            <a:extLst>
              <a:ext uri="{FF2B5EF4-FFF2-40B4-BE49-F238E27FC236}">
                <a16:creationId xmlns:a16="http://schemas.microsoft.com/office/drawing/2014/main" id="{B05CBB4A-40FB-2AA1-491A-19E41257F74C}"/>
              </a:ext>
            </a:extLst>
          </p:cNvPr>
          <p:cNvSpPr txBox="1"/>
          <p:nvPr/>
        </p:nvSpPr>
        <p:spPr>
          <a:xfrm>
            <a:off x="9276007" y="299969"/>
            <a:ext cx="2853950" cy="830997"/>
          </a:xfrm>
          <a:prstGeom prst="rect">
            <a:avLst/>
          </a:prstGeom>
          <a:noFill/>
        </p:spPr>
        <p:txBody>
          <a:bodyPr wrap="square">
            <a:spAutoFit/>
          </a:bodyPr>
          <a:lstStyle/>
          <a:p>
            <a:pPr algn="ctr">
              <a:spcAft>
                <a:spcPts val="600"/>
              </a:spcAft>
              <a:defRPr/>
            </a:pPr>
            <a:r>
              <a:rPr lang="en-ZA" sz="2400" b="1" dirty="0">
                <a:solidFill>
                  <a:schemeClr val="bg1"/>
                </a:solidFill>
                <a:latin typeface="Avenir Next LT Pro" panose="020B0504020202020204" pitchFamily="34" charset="0"/>
                <a:ea typeface="Roboto" pitchFamily="2" charset="0"/>
                <a:cs typeface="Helvetica" panose="020B0604020202020204" pitchFamily="34" charset="0"/>
              </a:rPr>
              <a:t>TIMEOUS ACCESS </a:t>
            </a:r>
            <a:r>
              <a:rPr lang="en-ZA" sz="2400" spc="170" dirty="0">
                <a:solidFill>
                  <a:schemeClr val="bg1"/>
                </a:solidFill>
                <a:latin typeface="Avenir Next LT Pro" panose="020B0504020202020204" pitchFamily="34" charset="0"/>
                <a:ea typeface="Roboto" pitchFamily="2" charset="0"/>
                <a:cs typeface="Helvetica" panose="020B0604020202020204" pitchFamily="34" charset="0"/>
              </a:rPr>
              <a:t>TO SPARE PART</a:t>
            </a:r>
            <a:r>
              <a:rPr lang="en-ZA" sz="2400" spc="100" dirty="0">
                <a:solidFill>
                  <a:schemeClr val="bg1"/>
                </a:solidFill>
                <a:latin typeface="Avenir Next LT Pro" panose="020B0504020202020204" pitchFamily="34" charset="0"/>
                <a:ea typeface="Roboto" pitchFamily="2" charset="0"/>
                <a:cs typeface="Helvetica" panose="020B0604020202020204" pitchFamily="34" charset="0"/>
              </a:rPr>
              <a:t>S</a:t>
            </a:r>
          </a:p>
        </p:txBody>
      </p:sp>
      <p:sp>
        <p:nvSpPr>
          <p:cNvPr id="12" name="TextBox 11">
            <a:extLst>
              <a:ext uri="{FF2B5EF4-FFF2-40B4-BE49-F238E27FC236}">
                <a16:creationId xmlns:a16="http://schemas.microsoft.com/office/drawing/2014/main" id="{4F91879E-9FEB-3A55-109F-109CB4E0FBC4}"/>
              </a:ext>
            </a:extLst>
          </p:cNvPr>
          <p:cNvSpPr txBox="1"/>
          <p:nvPr/>
        </p:nvSpPr>
        <p:spPr>
          <a:xfrm>
            <a:off x="3951382" y="5740120"/>
            <a:ext cx="4289236" cy="461088"/>
          </a:xfrm>
          <a:prstGeom prst="rect">
            <a:avLst/>
          </a:prstGeom>
          <a:noFill/>
        </p:spPr>
        <p:txBody>
          <a:bodyPr wrap="square">
            <a:spAutoFit/>
          </a:bodyPr>
          <a:lstStyle/>
          <a:p>
            <a:pPr algn="ctr">
              <a:lnSpc>
                <a:spcPct val="150000"/>
              </a:lnSpc>
              <a:spcAft>
                <a:spcPts val="600"/>
              </a:spcAft>
              <a:defRPr/>
            </a:pPr>
            <a:r>
              <a:rPr lang="en-ZA">
                <a:solidFill>
                  <a:srgbClr val="7E7E7E"/>
                </a:solidFill>
                <a:latin typeface="Avenir Next LT Pro" panose="020B0504020202020204" pitchFamily="34" charset="0"/>
                <a:ea typeface="Roboto" pitchFamily="2" charset="0"/>
                <a:cs typeface="Helvetica" panose="020B0604020202020204" pitchFamily="34" charset="0"/>
              </a:rPr>
              <a:t>Outdated equipment in warehouses</a:t>
            </a:r>
          </a:p>
        </p:txBody>
      </p:sp>
      <p:sp>
        <p:nvSpPr>
          <p:cNvPr id="13" name="TextBox 12">
            <a:extLst>
              <a:ext uri="{FF2B5EF4-FFF2-40B4-BE49-F238E27FC236}">
                <a16:creationId xmlns:a16="http://schemas.microsoft.com/office/drawing/2014/main" id="{B692AF7E-6B18-D1F0-0C19-844150ADE3B2}"/>
              </a:ext>
            </a:extLst>
          </p:cNvPr>
          <p:cNvSpPr txBox="1"/>
          <p:nvPr/>
        </p:nvSpPr>
        <p:spPr>
          <a:xfrm>
            <a:off x="8875358" y="4140958"/>
            <a:ext cx="2700280" cy="461088"/>
          </a:xfrm>
          <a:prstGeom prst="rect">
            <a:avLst/>
          </a:prstGeom>
          <a:noFill/>
        </p:spPr>
        <p:txBody>
          <a:bodyPr wrap="square">
            <a:spAutoFit/>
          </a:bodyPr>
          <a:lstStyle/>
          <a:p>
            <a:pPr algn="ctr">
              <a:lnSpc>
                <a:spcPct val="150000"/>
              </a:lnSpc>
              <a:spcAft>
                <a:spcPts val="600"/>
              </a:spcAft>
              <a:defRPr/>
            </a:pPr>
            <a:r>
              <a:rPr lang="en-ZA">
                <a:solidFill>
                  <a:srgbClr val="7E7E7E"/>
                </a:solidFill>
                <a:latin typeface="Avenir Next LT Pro" panose="020B0504020202020204" pitchFamily="34" charset="0"/>
                <a:ea typeface="Roboto" pitchFamily="2" charset="0"/>
                <a:cs typeface="Helvetica" panose="020B0604020202020204" pitchFamily="34" charset="0"/>
              </a:rPr>
              <a:t>Limited storage space</a:t>
            </a:r>
          </a:p>
        </p:txBody>
      </p:sp>
      <p:sp>
        <p:nvSpPr>
          <p:cNvPr id="14" name="TextBox 13">
            <a:extLst>
              <a:ext uri="{FF2B5EF4-FFF2-40B4-BE49-F238E27FC236}">
                <a16:creationId xmlns:a16="http://schemas.microsoft.com/office/drawing/2014/main" id="{2B5BB9CD-6050-E180-0639-9C1F8012AAB7}"/>
              </a:ext>
            </a:extLst>
          </p:cNvPr>
          <p:cNvSpPr txBox="1"/>
          <p:nvPr/>
        </p:nvSpPr>
        <p:spPr>
          <a:xfrm>
            <a:off x="357010" y="4140958"/>
            <a:ext cx="2979989" cy="461088"/>
          </a:xfrm>
          <a:prstGeom prst="rect">
            <a:avLst/>
          </a:prstGeom>
          <a:noFill/>
        </p:spPr>
        <p:txBody>
          <a:bodyPr wrap="square">
            <a:spAutoFit/>
          </a:bodyPr>
          <a:lstStyle/>
          <a:p>
            <a:pPr algn="ctr">
              <a:lnSpc>
                <a:spcPct val="150000"/>
              </a:lnSpc>
              <a:spcAft>
                <a:spcPts val="600"/>
              </a:spcAft>
              <a:defRPr/>
            </a:pPr>
            <a:r>
              <a:rPr lang="en-ZA">
                <a:solidFill>
                  <a:srgbClr val="7E7E7E"/>
                </a:solidFill>
                <a:latin typeface="Avenir Next LT Pro" panose="020B0504020202020204" pitchFamily="34" charset="0"/>
                <a:ea typeface="Roboto" pitchFamily="2" charset="0"/>
                <a:cs typeface="Helvetica" panose="020B0604020202020204" pitchFamily="34" charset="0"/>
              </a:rPr>
              <a:t>Located in remote areas</a:t>
            </a:r>
          </a:p>
        </p:txBody>
      </p:sp>
      <p:pic>
        <p:nvPicPr>
          <p:cNvPr id="16" name="Picture 15" descr="Graphical user interface, engineering drawing&#10;&#10;Description automatically generated with medium confidence">
            <a:extLst>
              <a:ext uri="{FF2B5EF4-FFF2-40B4-BE49-F238E27FC236}">
                <a16:creationId xmlns:a16="http://schemas.microsoft.com/office/drawing/2014/main" id="{76BFD00E-4081-B3E9-2FAE-088C42E33256}"/>
              </a:ext>
            </a:extLst>
          </p:cNvPr>
          <p:cNvPicPr>
            <a:picLocks noChangeAspect="1"/>
          </p:cNvPicPr>
          <p:nvPr/>
        </p:nvPicPr>
        <p:blipFill rotWithShape="1">
          <a:blip r:embed="rId5">
            <a:extLst>
              <a:ext uri="{28A0092B-C50C-407E-A947-70E740481C1C}">
                <a14:useLocalDpi xmlns:a14="http://schemas.microsoft.com/office/drawing/2010/main" val="0"/>
              </a:ext>
            </a:extLst>
          </a:blip>
          <a:srcRect t="17928"/>
          <a:stretch/>
        </p:blipFill>
        <p:spPr>
          <a:xfrm>
            <a:off x="9115004" y="2797461"/>
            <a:ext cx="2106419" cy="1305280"/>
          </a:xfrm>
          <a:prstGeom prst="rect">
            <a:avLst/>
          </a:prstGeom>
        </p:spPr>
      </p:pic>
      <p:pic>
        <p:nvPicPr>
          <p:cNvPr id="18" name="Picture 17" descr="A picture containing text, businesscard, vector graphics&#10;&#10;Description automatically generated">
            <a:extLst>
              <a:ext uri="{FF2B5EF4-FFF2-40B4-BE49-F238E27FC236}">
                <a16:creationId xmlns:a16="http://schemas.microsoft.com/office/drawing/2014/main" id="{BC1FCDCA-3D90-E6EE-46AD-244B006C6F9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0548" y="2606748"/>
            <a:ext cx="1692915" cy="1692915"/>
          </a:xfrm>
          <a:prstGeom prst="rect">
            <a:avLst/>
          </a:prstGeom>
        </p:spPr>
      </p:pic>
      <p:pic>
        <p:nvPicPr>
          <p:cNvPr id="4" name="Picture 3" descr="Logo&#10;&#10;Description automatically generated with medium confidence">
            <a:extLst>
              <a:ext uri="{FF2B5EF4-FFF2-40B4-BE49-F238E27FC236}">
                <a16:creationId xmlns:a16="http://schemas.microsoft.com/office/drawing/2014/main" id="{7041DA80-87DF-88C3-78A3-9F3A9634946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18161" y="5017876"/>
            <a:ext cx="2931724" cy="722244"/>
          </a:xfrm>
          <a:prstGeom prst="rect">
            <a:avLst/>
          </a:prstGeom>
        </p:spPr>
      </p:pic>
    </p:spTree>
    <p:extLst>
      <p:ext uri="{BB962C8B-B14F-4D97-AF65-F5344CB8AC3E}">
        <p14:creationId xmlns:p14="http://schemas.microsoft.com/office/powerpoint/2010/main" val="1057292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par>
                          <p:cTn id="11" fill="hold">
                            <p:stCondLst>
                              <p:cond delay="500"/>
                            </p:stCondLst>
                            <p:childTnLst>
                              <p:par>
                                <p:cTn id="12" presetID="10" presetClass="entr" presetSubtype="0" fill="hold" nodeType="afterEffect">
                                  <p:stCondLst>
                                    <p:cond delay="25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par>
                          <p:cTn id="18" fill="hold">
                            <p:stCondLst>
                              <p:cond delay="1250"/>
                            </p:stCondLst>
                            <p:childTnLst>
                              <p:par>
                                <p:cTn id="19" presetID="10" presetClass="entr" presetSubtype="0" fill="hold" nodeType="afterEffect">
                                  <p:stCondLst>
                                    <p:cond delay="25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par>
                                <p:cTn id="22" presetID="10" presetClass="entr" presetSubtype="0" fill="hold" grpId="0" nodeType="withEffect">
                                  <p:stCondLst>
                                    <p:cond delay="25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00CE9D54-A197-3841-D990-322A5F67A99F}"/>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 name="!!Circle">
            <a:extLst>
              <a:ext uri="{FF2B5EF4-FFF2-40B4-BE49-F238E27FC236}">
                <a16:creationId xmlns:a16="http://schemas.microsoft.com/office/drawing/2014/main" id="{3EA73E9F-29D8-2EBB-97FD-753E51C53509}"/>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Oval 4">
            <a:extLst>
              <a:ext uri="{FF2B5EF4-FFF2-40B4-BE49-F238E27FC236}">
                <a16:creationId xmlns:a16="http://schemas.microsoft.com/office/drawing/2014/main" id="{05CB291F-460C-4158-9DD9-3D290EDF317F}"/>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3" name="Picture 2" descr="A picture containing text, screenshot, diagram, font&#10;&#10;Description automatically generated">
            <a:extLst>
              <a:ext uri="{FF2B5EF4-FFF2-40B4-BE49-F238E27FC236}">
                <a16:creationId xmlns:a16="http://schemas.microsoft.com/office/drawing/2014/main" id="{78FB8BDE-9E51-BC65-980B-1285736C5E39}"/>
              </a:ext>
            </a:extLst>
          </p:cNvPr>
          <p:cNvPicPr>
            <a:picLocks noChangeAspect="1"/>
          </p:cNvPicPr>
          <p:nvPr/>
        </p:nvPicPr>
        <p:blipFill rotWithShape="1">
          <a:blip r:embed="rId2">
            <a:extLst>
              <a:ext uri="{28A0092B-C50C-407E-A947-70E740481C1C}">
                <a14:useLocalDpi xmlns:a14="http://schemas.microsoft.com/office/drawing/2010/main" val="0"/>
              </a:ext>
            </a:extLst>
          </a:blip>
          <a:srcRect t="13544"/>
          <a:stretch/>
        </p:blipFill>
        <p:spPr>
          <a:xfrm>
            <a:off x="2082517" y="464457"/>
            <a:ext cx="8026966" cy="5929086"/>
          </a:xfrm>
          <a:prstGeom prst="rect">
            <a:avLst/>
          </a:prstGeom>
        </p:spPr>
      </p:pic>
    </p:spTree>
    <p:extLst>
      <p:ext uri="{BB962C8B-B14F-4D97-AF65-F5344CB8AC3E}">
        <p14:creationId xmlns:p14="http://schemas.microsoft.com/office/powerpoint/2010/main" val="38115706"/>
      </p:ext>
    </p:extLst>
  </p:cSld>
  <p:clrMapOvr>
    <a:masterClrMapping/>
  </p:clrMapOvr>
  <mc:AlternateContent xmlns:mc="http://schemas.openxmlformats.org/markup-compatibility/2006" xmlns:p159="http://schemas.microsoft.com/office/powerpoint/2015/09/main">
    <mc:Choice Requires="p159">
      <p:transition spd="slow" advTm="1000">
        <p159:morph option="byObject"/>
      </p:transition>
    </mc:Choice>
    <mc:Fallback xmlns="">
      <p:transition spd="slow" advTm="1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icture containing text, light&#10;&#10;Description automatically generated">
            <a:extLst>
              <a:ext uri="{FF2B5EF4-FFF2-40B4-BE49-F238E27FC236}">
                <a16:creationId xmlns:a16="http://schemas.microsoft.com/office/drawing/2014/main" id="{54854572-3C83-0B17-2744-591FABCEE1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131690">
            <a:off x="4036049" y="1222464"/>
            <a:ext cx="1100764" cy="1100764"/>
          </a:xfrm>
          <a:prstGeom prst="rect">
            <a:avLst/>
          </a:prstGeom>
        </p:spPr>
      </p:pic>
      <p:sp>
        <p:nvSpPr>
          <p:cNvPr id="6" name="Oval 5">
            <a:extLst>
              <a:ext uri="{FF2B5EF4-FFF2-40B4-BE49-F238E27FC236}">
                <a16:creationId xmlns:a16="http://schemas.microsoft.com/office/drawing/2014/main" id="{81274E0D-6819-7554-D3F8-9E4A2E8C1779}"/>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 name="!!Circle">
            <a:extLst>
              <a:ext uri="{FF2B5EF4-FFF2-40B4-BE49-F238E27FC236}">
                <a16:creationId xmlns:a16="http://schemas.microsoft.com/office/drawing/2014/main" id="{D6862919-02B8-7624-11A9-7886436343DC}"/>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Oval 7">
            <a:extLst>
              <a:ext uri="{FF2B5EF4-FFF2-40B4-BE49-F238E27FC236}">
                <a16:creationId xmlns:a16="http://schemas.microsoft.com/office/drawing/2014/main" id="{4C126ADB-1735-8784-6B9C-59F607C029D6}"/>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TextBox 4">
            <a:extLst>
              <a:ext uri="{FF2B5EF4-FFF2-40B4-BE49-F238E27FC236}">
                <a16:creationId xmlns:a16="http://schemas.microsoft.com/office/drawing/2014/main" id="{0A299759-4BFB-E0BF-7BCE-BC65F63AAB86}"/>
              </a:ext>
            </a:extLst>
          </p:cNvPr>
          <p:cNvSpPr txBox="1"/>
          <p:nvPr/>
        </p:nvSpPr>
        <p:spPr>
          <a:xfrm>
            <a:off x="3048000" y="455414"/>
            <a:ext cx="6096000" cy="523220"/>
          </a:xfrm>
          <a:prstGeom prst="rect">
            <a:avLst/>
          </a:prstGeom>
          <a:noFill/>
        </p:spPr>
        <p:txBody>
          <a:bodyPr wrap="square">
            <a:spAutoFit/>
          </a:bodyPr>
          <a:lstStyle/>
          <a:p>
            <a:pPr algn="ctr">
              <a:defRPr/>
            </a:pPr>
            <a:r>
              <a:rPr lang="en-ZA" sz="2800" dirty="0">
                <a:solidFill>
                  <a:srgbClr val="0C3C98"/>
                </a:solidFill>
                <a:latin typeface="Avenir Next LT Pro" panose="020B0504020202020204" pitchFamily="34" charset="0"/>
                <a:ea typeface="Roboto" pitchFamily="2" charset="0"/>
                <a:cs typeface="Helvetica" panose="020B0604020202020204" pitchFamily="34" charset="0"/>
              </a:rPr>
              <a:t>SITUATION OF CONCERN</a:t>
            </a:r>
          </a:p>
        </p:txBody>
      </p:sp>
      <p:pic>
        <p:nvPicPr>
          <p:cNvPr id="13" name="Picture 12" descr="Graphical user interface&#10;&#10;Description automatically generated">
            <a:extLst>
              <a:ext uri="{FF2B5EF4-FFF2-40B4-BE49-F238E27FC236}">
                <a16:creationId xmlns:a16="http://schemas.microsoft.com/office/drawing/2014/main" id="{318EE31F-241C-84FE-7BC8-16345F01D2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6524" y="1655929"/>
            <a:ext cx="3257924" cy="2443444"/>
          </a:xfrm>
          <a:prstGeom prst="rect">
            <a:avLst/>
          </a:prstGeom>
        </p:spPr>
      </p:pic>
      <p:pic>
        <p:nvPicPr>
          <p:cNvPr id="2" name="Picture 1" descr="A picture containing text, screenshot, diagram, font&#10;&#10;Description automatically generated">
            <a:extLst>
              <a:ext uri="{FF2B5EF4-FFF2-40B4-BE49-F238E27FC236}">
                <a16:creationId xmlns:a16="http://schemas.microsoft.com/office/drawing/2014/main" id="{2482C2A7-9C82-392A-503B-989277D24A31}"/>
              </a:ext>
            </a:extLst>
          </p:cNvPr>
          <p:cNvPicPr>
            <a:picLocks noChangeAspect="1"/>
          </p:cNvPicPr>
          <p:nvPr/>
        </p:nvPicPr>
        <p:blipFill rotWithShape="1">
          <a:blip r:embed="rId4">
            <a:extLst>
              <a:ext uri="{28A0092B-C50C-407E-A947-70E740481C1C}">
                <a14:useLocalDpi xmlns:a14="http://schemas.microsoft.com/office/drawing/2010/main" val="0"/>
              </a:ext>
            </a:extLst>
          </a:blip>
          <a:srcRect t="13544"/>
          <a:stretch/>
        </p:blipFill>
        <p:spPr>
          <a:xfrm>
            <a:off x="-8026966" y="464457"/>
            <a:ext cx="8026966" cy="5929086"/>
          </a:xfrm>
          <a:prstGeom prst="rect">
            <a:avLst/>
          </a:prstGeom>
        </p:spPr>
      </p:pic>
      <p:sp>
        <p:nvSpPr>
          <p:cNvPr id="4" name="TextBox 3">
            <a:extLst>
              <a:ext uri="{FF2B5EF4-FFF2-40B4-BE49-F238E27FC236}">
                <a16:creationId xmlns:a16="http://schemas.microsoft.com/office/drawing/2014/main" id="{81837482-EB30-B3E0-A09F-28E66B46A0F0}"/>
              </a:ext>
            </a:extLst>
          </p:cNvPr>
          <p:cNvSpPr txBox="1"/>
          <p:nvPr/>
        </p:nvSpPr>
        <p:spPr>
          <a:xfrm>
            <a:off x="5080000" y="947838"/>
            <a:ext cx="2032000"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000" dirty="0">
                <a:solidFill>
                  <a:srgbClr val="56BAF0"/>
                </a:solidFill>
                <a:latin typeface="Helvetica" panose="020B0604020202020204" pitchFamily="34" charset="0"/>
                <a:ea typeface="Roboto" pitchFamily="2" charset="0"/>
                <a:cs typeface="Helvetica" panose="020B0604020202020204" pitchFamily="34" charset="0"/>
              </a:rPr>
              <a:t>OPPORTUNITY</a:t>
            </a:r>
            <a:endParaRPr kumimoji="0" lang="en-ZA" sz="2000" b="0" i="0" u="none" strike="noStrike" kern="1200" cap="none" spc="0" normalizeH="0" baseline="0" noProof="0" dirty="0">
              <a:ln>
                <a:noFill/>
              </a:ln>
              <a:solidFill>
                <a:srgbClr val="56BAF0"/>
              </a:solidFill>
              <a:effectLst/>
              <a:uLnTx/>
              <a:uFillTx/>
              <a:latin typeface="Helvetica" panose="020B0604020202020204" pitchFamily="34" charset="0"/>
              <a:ea typeface="Roboto" pitchFamily="2" charset="0"/>
              <a:cs typeface="Helvetica" panose="020B0604020202020204" pitchFamily="34" charset="0"/>
            </a:endParaRPr>
          </a:p>
        </p:txBody>
      </p:sp>
      <p:sp>
        <p:nvSpPr>
          <p:cNvPr id="12" name="Rectangle: Rounded Corners 11">
            <a:extLst>
              <a:ext uri="{FF2B5EF4-FFF2-40B4-BE49-F238E27FC236}">
                <a16:creationId xmlns:a16="http://schemas.microsoft.com/office/drawing/2014/main" id="{2387574F-0373-7452-DE8A-07353D26C7B5}"/>
              </a:ext>
            </a:extLst>
          </p:cNvPr>
          <p:cNvSpPr/>
          <p:nvPr/>
        </p:nvSpPr>
        <p:spPr>
          <a:xfrm>
            <a:off x="851772" y="4590056"/>
            <a:ext cx="10527428" cy="1594844"/>
          </a:xfrm>
          <a:prstGeom prst="roundRect">
            <a:avLst/>
          </a:prstGeom>
          <a:gradFill>
            <a:gsLst>
              <a:gs pos="0">
                <a:srgbClr val="1D96DB"/>
              </a:gs>
              <a:gs pos="100000">
                <a:srgbClr val="5FE3C3"/>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venir Next LT Pro" panose="020B0504020202020204" pitchFamily="34" charset="0"/>
              </a:rPr>
              <a:t>How might we develop a solution that would enable on-demand 3D printing of spare parts by either the high value industries themselves, or by the original equipment manufacturers (OEMs), whilst ensuring IP protection and certified, safety-critical quality parts? </a:t>
            </a:r>
            <a:endParaRPr lang="en-ZA" sz="2000" dirty="0">
              <a:latin typeface="Avenir Next LT Pro" panose="020B0504020202020204" pitchFamily="34" charset="0"/>
            </a:endParaRPr>
          </a:p>
        </p:txBody>
      </p:sp>
    </p:spTree>
    <p:extLst>
      <p:ext uri="{BB962C8B-B14F-4D97-AF65-F5344CB8AC3E}">
        <p14:creationId xmlns:p14="http://schemas.microsoft.com/office/powerpoint/2010/main" val="3225698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par>
                          <p:cTn id="10" fill="hold">
                            <p:stCondLst>
                              <p:cond delay="500"/>
                            </p:stCondLst>
                            <p:childTnLst>
                              <p:par>
                                <p:cTn id="11" presetID="1" presetClass="entr" presetSubtype="0"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26" presetClass="emph" presetSubtype="0" repeatCount="indefinite" fill="hold" nodeType="with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2">
                                            <p:bg/>
                                          </p:spTgt>
                                        </p:tgtEl>
                                        <p:attrNameLst>
                                          <p:attrName>style.visibility</p:attrName>
                                        </p:attrNameLst>
                                      </p:cBhvr>
                                      <p:to>
                                        <p:strVal val="visible"/>
                                      </p:to>
                                    </p:set>
                                    <p:animEffect transition="in" filter="fade">
                                      <p:cBhvr>
                                        <p:cTn id="20" dur="500"/>
                                        <p:tgtEl>
                                          <p:spTgt spid="12">
                                            <p:bg/>
                                          </p:spTgt>
                                        </p:tgtEl>
                                      </p:cBhvr>
                                    </p:animEffect>
                                  </p:childTnLst>
                                </p:cTn>
                              </p:par>
                            </p:childTnLst>
                          </p:cTn>
                        </p:par>
                        <p:par>
                          <p:cTn id="21" fill="hold">
                            <p:stCondLst>
                              <p:cond delay="500"/>
                            </p:stCondLst>
                            <p:childTnLst>
                              <p:par>
                                <p:cTn id="22" presetID="22" presetClass="entr" presetSubtype="8" fill="hold" grpId="0" nodeType="afterEffect">
                                  <p:stCondLst>
                                    <p:cond delay="0"/>
                                  </p:stCondLst>
                                  <p:childTnLst>
                                    <p:set>
                                      <p:cBhvr>
                                        <p:cTn id="23" dur="1" fill="hold">
                                          <p:stCondLst>
                                            <p:cond delay="0"/>
                                          </p:stCondLst>
                                        </p:cTn>
                                        <p:tgtEl>
                                          <p:spTgt spid="12">
                                            <p:txEl>
                                              <p:pRg st="0" end="0"/>
                                            </p:txEl>
                                          </p:spTgt>
                                        </p:tgtEl>
                                        <p:attrNameLst>
                                          <p:attrName>style.visibility</p:attrName>
                                        </p:attrNameLst>
                                      </p:cBhvr>
                                      <p:to>
                                        <p:strVal val="visible"/>
                                      </p:to>
                                    </p:set>
                                    <p:animEffect transition="in" filter="wipe(left)">
                                      <p:cBhvr>
                                        <p:cTn id="24" dur="75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uiExpand="1" build="p"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D87CCAE5-24B5-DDD9-B4C0-6188FE758E2F}"/>
              </a:ext>
            </a:extLst>
          </p:cNvPr>
          <p:cNvGrpSpPr/>
          <p:nvPr/>
        </p:nvGrpSpPr>
        <p:grpSpPr>
          <a:xfrm>
            <a:off x="4596192" y="2447421"/>
            <a:ext cx="876101" cy="1659742"/>
            <a:chOff x="4365191" y="3016081"/>
            <a:chExt cx="700815" cy="1234230"/>
          </a:xfrm>
        </p:grpSpPr>
        <p:sp>
          <p:nvSpPr>
            <p:cNvPr id="29" name="Rectangle 28">
              <a:extLst>
                <a:ext uri="{FF2B5EF4-FFF2-40B4-BE49-F238E27FC236}">
                  <a16:creationId xmlns:a16="http://schemas.microsoft.com/office/drawing/2014/main" id="{CC183EC6-5B60-E79E-FB1A-6AD42F8AD88A}"/>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Oval 31">
              <a:extLst>
                <a:ext uri="{FF2B5EF4-FFF2-40B4-BE49-F238E27FC236}">
                  <a16:creationId xmlns:a16="http://schemas.microsoft.com/office/drawing/2014/main" id="{4B4B6BAF-4F7E-038D-1A0A-A11E5E387375}"/>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Oval 34">
              <a:extLst>
                <a:ext uri="{FF2B5EF4-FFF2-40B4-BE49-F238E27FC236}">
                  <a16:creationId xmlns:a16="http://schemas.microsoft.com/office/drawing/2014/main" id="{009EDCF4-B697-26CA-8BD0-891371521816}"/>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0" name="Group 59">
            <a:extLst>
              <a:ext uri="{FF2B5EF4-FFF2-40B4-BE49-F238E27FC236}">
                <a16:creationId xmlns:a16="http://schemas.microsoft.com/office/drawing/2014/main" id="{84E1956E-4C75-CB37-0F82-34D168FF7596}"/>
              </a:ext>
            </a:extLst>
          </p:cNvPr>
          <p:cNvGrpSpPr/>
          <p:nvPr/>
        </p:nvGrpSpPr>
        <p:grpSpPr>
          <a:xfrm>
            <a:off x="2476430" y="2447421"/>
            <a:ext cx="876101" cy="1659742"/>
            <a:chOff x="4365191" y="3016081"/>
            <a:chExt cx="700815" cy="1234230"/>
          </a:xfrm>
        </p:grpSpPr>
        <p:sp>
          <p:nvSpPr>
            <p:cNvPr id="61" name="Rectangle 60">
              <a:extLst>
                <a:ext uri="{FF2B5EF4-FFF2-40B4-BE49-F238E27FC236}">
                  <a16:creationId xmlns:a16="http://schemas.microsoft.com/office/drawing/2014/main" id="{4BE6A01D-C299-6714-EFB0-3F5442CE9E94}"/>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Oval 63">
              <a:extLst>
                <a:ext uri="{FF2B5EF4-FFF2-40B4-BE49-F238E27FC236}">
                  <a16:creationId xmlns:a16="http://schemas.microsoft.com/office/drawing/2014/main" id="{B2BD9D1C-4121-0004-08E0-341DF1DC456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Oval 64">
              <a:extLst>
                <a:ext uri="{FF2B5EF4-FFF2-40B4-BE49-F238E27FC236}">
                  <a16:creationId xmlns:a16="http://schemas.microsoft.com/office/drawing/2014/main" id="{009ED519-4CB9-CC1F-6944-3ED9C544CF25}"/>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6" name="Group 65">
            <a:extLst>
              <a:ext uri="{FF2B5EF4-FFF2-40B4-BE49-F238E27FC236}">
                <a16:creationId xmlns:a16="http://schemas.microsoft.com/office/drawing/2014/main" id="{4D457981-57C4-2BFB-6DFC-66E23E1F13B9}"/>
              </a:ext>
            </a:extLst>
          </p:cNvPr>
          <p:cNvGrpSpPr/>
          <p:nvPr/>
        </p:nvGrpSpPr>
        <p:grpSpPr>
          <a:xfrm>
            <a:off x="6718075" y="2447421"/>
            <a:ext cx="876101" cy="1659742"/>
            <a:chOff x="4365191" y="3016081"/>
            <a:chExt cx="700815" cy="1234230"/>
          </a:xfrm>
        </p:grpSpPr>
        <p:sp>
          <p:nvSpPr>
            <p:cNvPr id="67" name="Rectangle 66">
              <a:extLst>
                <a:ext uri="{FF2B5EF4-FFF2-40B4-BE49-F238E27FC236}">
                  <a16:creationId xmlns:a16="http://schemas.microsoft.com/office/drawing/2014/main" id="{5F74365C-80E9-0436-EBC1-CE61704E2923}"/>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a16="http://schemas.microsoft.com/office/drawing/2014/main" id="{20134E08-35CC-8FD5-0DF0-B0E92D8B032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a16="http://schemas.microsoft.com/office/drawing/2014/main" id="{4D4768B5-7A82-BF8B-9285-6E40FB0FB4F0}"/>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70" name="Group 69">
            <a:extLst>
              <a:ext uri="{FF2B5EF4-FFF2-40B4-BE49-F238E27FC236}">
                <a16:creationId xmlns:a16="http://schemas.microsoft.com/office/drawing/2014/main" id="{CCA4EA0C-91D4-BA95-389E-57D56B3C3759}"/>
              </a:ext>
            </a:extLst>
          </p:cNvPr>
          <p:cNvGrpSpPr/>
          <p:nvPr/>
        </p:nvGrpSpPr>
        <p:grpSpPr>
          <a:xfrm>
            <a:off x="8848329" y="2447421"/>
            <a:ext cx="876101" cy="1659742"/>
            <a:chOff x="4365191" y="3016081"/>
            <a:chExt cx="700815" cy="1234230"/>
          </a:xfrm>
        </p:grpSpPr>
        <p:sp>
          <p:nvSpPr>
            <p:cNvPr id="71" name="Rectangle 70">
              <a:extLst>
                <a:ext uri="{FF2B5EF4-FFF2-40B4-BE49-F238E27FC236}">
                  <a16:creationId xmlns:a16="http://schemas.microsoft.com/office/drawing/2014/main" id="{E0CAE4B2-996E-D714-9CC2-95E7488F9DB2}"/>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Oval 71">
              <a:extLst>
                <a:ext uri="{FF2B5EF4-FFF2-40B4-BE49-F238E27FC236}">
                  <a16:creationId xmlns:a16="http://schemas.microsoft.com/office/drawing/2014/main" id="{9E4541B4-51F1-180C-07D3-A1A8873BB7E8}"/>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3" name="Oval 72">
              <a:extLst>
                <a:ext uri="{FF2B5EF4-FFF2-40B4-BE49-F238E27FC236}">
                  <a16:creationId xmlns:a16="http://schemas.microsoft.com/office/drawing/2014/main" id="{38630B89-319A-D46B-C173-BADD9DE775DD}"/>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9" name="Oval 8">
            <a:extLst>
              <a:ext uri="{FF2B5EF4-FFF2-40B4-BE49-F238E27FC236}">
                <a16:creationId xmlns:a16="http://schemas.microsoft.com/office/drawing/2014/main" id="{A6749B4F-4631-BFD5-DED7-FCD279D7505F}"/>
              </a:ext>
            </a:extLst>
          </p:cNvPr>
          <p:cNvSpPr/>
          <p:nvPr/>
        </p:nvSpPr>
        <p:spPr>
          <a:xfrm>
            <a:off x="966554" y="2371572"/>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Oval 9">
            <a:extLst>
              <a:ext uri="{FF2B5EF4-FFF2-40B4-BE49-F238E27FC236}">
                <a16:creationId xmlns:a16="http://schemas.microsoft.com/office/drawing/2014/main" id="{9F1307A3-AC27-AE64-FF09-C96ADA63AF9D}"/>
              </a:ext>
            </a:extLst>
          </p:cNvPr>
          <p:cNvSpPr/>
          <p:nvPr/>
        </p:nvSpPr>
        <p:spPr>
          <a:xfrm>
            <a:off x="3095505" y="2382761"/>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6" name="Oval 15">
            <a:extLst>
              <a:ext uri="{FF2B5EF4-FFF2-40B4-BE49-F238E27FC236}">
                <a16:creationId xmlns:a16="http://schemas.microsoft.com/office/drawing/2014/main" id="{10F71570-DE78-3B29-54E2-CF5922857979}"/>
              </a:ext>
            </a:extLst>
          </p:cNvPr>
          <p:cNvSpPr/>
          <p:nvPr/>
        </p:nvSpPr>
        <p:spPr>
          <a:xfrm>
            <a:off x="5224456" y="2371572"/>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Oval 16">
            <a:extLst>
              <a:ext uri="{FF2B5EF4-FFF2-40B4-BE49-F238E27FC236}">
                <a16:creationId xmlns:a16="http://schemas.microsoft.com/office/drawing/2014/main" id="{9117D0CD-76C9-FDC7-C613-72D0524DF672}"/>
              </a:ext>
            </a:extLst>
          </p:cNvPr>
          <p:cNvSpPr/>
          <p:nvPr/>
        </p:nvSpPr>
        <p:spPr>
          <a:xfrm>
            <a:off x="7349059" y="2371572"/>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Oval 17">
            <a:extLst>
              <a:ext uri="{FF2B5EF4-FFF2-40B4-BE49-F238E27FC236}">
                <a16:creationId xmlns:a16="http://schemas.microsoft.com/office/drawing/2014/main" id="{861F136C-F458-AD72-D523-996AE2356436}"/>
              </a:ext>
            </a:extLst>
          </p:cNvPr>
          <p:cNvSpPr/>
          <p:nvPr/>
        </p:nvSpPr>
        <p:spPr>
          <a:xfrm>
            <a:off x="9473662" y="2382761"/>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5" name="Group 14">
            <a:extLst>
              <a:ext uri="{FF2B5EF4-FFF2-40B4-BE49-F238E27FC236}">
                <a16:creationId xmlns:a16="http://schemas.microsoft.com/office/drawing/2014/main" id="{3B101BAD-7E65-9FA3-EA5D-99EE488AB50C}"/>
              </a:ext>
            </a:extLst>
          </p:cNvPr>
          <p:cNvGrpSpPr/>
          <p:nvPr/>
        </p:nvGrpSpPr>
        <p:grpSpPr>
          <a:xfrm>
            <a:off x="5570799" y="2447421"/>
            <a:ext cx="1067270" cy="1187948"/>
            <a:chOff x="5092626" y="2648668"/>
            <a:chExt cx="1590033" cy="1769822"/>
          </a:xfrm>
        </p:grpSpPr>
        <p:pic>
          <p:nvPicPr>
            <p:cNvPr id="12" name="Picture 11">
              <a:extLst>
                <a:ext uri="{FF2B5EF4-FFF2-40B4-BE49-F238E27FC236}">
                  <a16:creationId xmlns:a16="http://schemas.microsoft.com/office/drawing/2014/main" id="{B7CD0099-CE21-1DC2-3552-F2BC09E61532}"/>
                </a:ext>
              </a:extLst>
            </p:cNvPr>
            <p:cNvPicPr>
              <a:picLocks noChangeAspect="1"/>
            </p:cNvPicPr>
            <p:nvPr/>
          </p:nvPicPr>
          <p:blipFill>
            <a:blip r:embed="rId3">
              <a:extLst>
                <a:ext uri="{28A0092B-C50C-407E-A947-70E740481C1C}">
                  <a14:useLocalDpi xmlns:a14="http://schemas.microsoft.com/office/drawing/2010/main" val="0"/>
                </a:ext>
              </a:extLst>
            </a:blip>
            <a:srcRect l="5193" r="5193"/>
            <a:stretch/>
          </p:blipFill>
          <p:spPr>
            <a:xfrm>
              <a:off x="5092626" y="2648668"/>
              <a:ext cx="1590033" cy="1769822"/>
            </a:xfrm>
            <a:prstGeom prst="rect">
              <a:avLst/>
            </a:prstGeom>
          </p:spPr>
        </p:pic>
        <p:grpSp>
          <p:nvGrpSpPr>
            <p:cNvPr id="14" name="Group 13">
              <a:extLst>
                <a:ext uri="{FF2B5EF4-FFF2-40B4-BE49-F238E27FC236}">
                  <a16:creationId xmlns:a16="http://schemas.microsoft.com/office/drawing/2014/main" id="{5FEBB250-90A7-D233-3514-F7DDD98D215C}"/>
                </a:ext>
              </a:extLst>
            </p:cNvPr>
            <p:cNvGrpSpPr/>
            <p:nvPr/>
          </p:nvGrpSpPr>
          <p:grpSpPr>
            <a:xfrm>
              <a:off x="5572568" y="3450555"/>
              <a:ext cx="713452" cy="747430"/>
              <a:chOff x="5572568" y="3450555"/>
              <a:chExt cx="713452" cy="747430"/>
            </a:xfrm>
          </p:grpSpPr>
          <p:pic>
            <p:nvPicPr>
              <p:cNvPr id="13" name="Picture 12" descr="Icon&#10;&#10;Description automatically generated">
                <a:extLst>
                  <a:ext uri="{FF2B5EF4-FFF2-40B4-BE49-F238E27FC236}">
                    <a16:creationId xmlns:a16="http://schemas.microsoft.com/office/drawing/2014/main" id="{1EFE1421-6A7B-8F5B-1D23-5701CFDDDDAC}"/>
                  </a:ext>
                </a:extLst>
              </p:cNvPr>
              <p:cNvPicPr>
                <a:picLocks noChangeAspect="1"/>
              </p:cNvPicPr>
              <p:nvPr/>
            </p:nvPicPr>
            <p:blipFill rotWithShape="1">
              <a:blip r:embed="rId4">
                <a:alphaModFix amt="23000"/>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t="24310"/>
              <a:stretch/>
            </p:blipFill>
            <p:spPr>
              <a:xfrm rot="2148251">
                <a:off x="5572568" y="3642938"/>
                <a:ext cx="637495" cy="555047"/>
              </a:xfrm>
              <a:prstGeom prst="rect">
                <a:avLst/>
              </a:prstGeom>
            </p:spPr>
          </p:pic>
          <p:pic>
            <p:nvPicPr>
              <p:cNvPr id="11" name="Picture 10" descr="Icon&#10;&#10;Description automatically generated">
                <a:extLst>
                  <a:ext uri="{FF2B5EF4-FFF2-40B4-BE49-F238E27FC236}">
                    <a16:creationId xmlns:a16="http://schemas.microsoft.com/office/drawing/2014/main" id="{C0B1461F-F61A-19DD-E956-95D0A3B23656}"/>
                  </a:ext>
                </a:extLst>
              </p:cNvPr>
              <p:cNvPicPr>
                <a:picLocks noChangeAspect="1"/>
              </p:cNvPicPr>
              <p:nvPr/>
            </p:nvPicPr>
            <p:blipFill>
              <a:blip r:embed="rId6">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rot="2148251">
                <a:off x="5648525" y="3450555"/>
                <a:ext cx="637495" cy="733319"/>
              </a:xfrm>
              <a:prstGeom prst="rect">
                <a:avLst/>
              </a:prstGeom>
            </p:spPr>
          </p:pic>
        </p:grpSp>
      </p:grpSp>
      <p:grpSp>
        <p:nvGrpSpPr>
          <p:cNvPr id="26" name="Group 25">
            <a:extLst>
              <a:ext uri="{FF2B5EF4-FFF2-40B4-BE49-F238E27FC236}">
                <a16:creationId xmlns:a16="http://schemas.microsoft.com/office/drawing/2014/main" id="{69C80791-F7FA-C56F-F48C-6DD198152F7A}"/>
              </a:ext>
            </a:extLst>
          </p:cNvPr>
          <p:cNvGrpSpPr/>
          <p:nvPr/>
        </p:nvGrpSpPr>
        <p:grpSpPr>
          <a:xfrm rot="741419">
            <a:off x="1309946" y="2525094"/>
            <a:ext cx="996768" cy="1112080"/>
            <a:chOff x="834826" y="2023759"/>
            <a:chExt cx="1118342" cy="1247719"/>
          </a:xfrm>
        </p:grpSpPr>
        <p:grpSp>
          <p:nvGrpSpPr>
            <p:cNvPr id="24" name="Group 23">
              <a:extLst>
                <a:ext uri="{FF2B5EF4-FFF2-40B4-BE49-F238E27FC236}">
                  <a16:creationId xmlns:a16="http://schemas.microsoft.com/office/drawing/2014/main" id="{19C6691A-E401-BBF0-22B8-2F3D468D7440}"/>
                </a:ext>
              </a:extLst>
            </p:cNvPr>
            <p:cNvGrpSpPr/>
            <p:nvPr/>
          </p:nvGrpSpPr>
          <p:grpSpPr>
            <a:xfrm>
              <a:off x="834826" y="2023759"/>
              <a:ext cx="1118342" cy="1247719"/>
              <a:chOff x="834826" y="2023759"/>
              <a:chExt cx="1118342" cy="1247719"/>
            </a:xfrm>
          </p:grpSpPr>
          <p:pic>
            <p:nvPicPr>
              <p:cNvPr id="5" name="Picture 4">
                <a:extLst>
                  <a:ext uri="{FF2B5EF4-FFF2-40B4-BE49-F238E27FC236}">
                    <a16:creationId xmlns:a16="http://schemas.microsoft.com/office/drawing/2014/main" id="{FF9CA3D3-3A13-C44E-56A3-957F984CCA8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35337" t="36065" r="57591" b="54006"/>
              <a:stretch/>
            </p:blipFill>
            <p:spPr>
              <a:xfrm>
                <a:off x="1102519" y="2445544"/>
                <a:ext cx="98190" cy="137880"/>
              </a:xfrm>
              <a:prstGeom prst="rect">
                <a:avLst/>
              </a:prstGeom>
              <a:effectLst>
                <a:outerShdw blurRad="50800" dist="38100" dir="5400000" algn="t" rotWithShape="0">
                  <a:prstClr val="black">
                    <a:alpha val="40000"/>
                  </a:prstClr>
                </a:outerShdw>
              </a:effectLst>
            </p:spPr>
          </p:pic>
          <p:pic>
            <p:nvPicPr>
              <p:cNvPr id="21" name="Picture 20" descr="Icon&#10;&#10;Description automatically generated">
                <a:extLst>
                  <a:ext uri="{FF2B5EF4-FFF2-40B4-BE49-F238E27FC236}">
                    <a16:creationId xmlns:a16="http://schemas.microsoft.com/office/drawing/2014/main" id="{6873162A-4345-D1A3-1722-FEDF1C838027}"/>
                  </a:ext>
                </a:extLst>
              </p:cNvPr>
              <p:cNvPicPr>
                <a:picLocks noChangeAspect="1"/>
              </p:cNvPicPr>
              <p:nvPr/>
            </p:nvPicPr>
            <p:blipFill rotWithShape="1">
              <a:blip r:embed="rId9">
                <a:extLst>
                  <a:ext uri="{28A0092B-C50C-407E-A947-70E740481C1C}">
                    <a14:useLocalDpi xmlns:a14="http://schemas.microsoft.com/office/drawing/2010/main" val="0"/>
                  </a:ext>
                </a:extLst>
              </a:blip>
              <a:srcRect l="30459" b="34595"/>
              <a:stretch/>
            </p:blipFill>
            <p:spPr>
              <a:xfrm rot="209634">
                <a:off x="1306307" y="2023759"/>
                <a:ext cx="646861" cy="699831"/>
              </a:xfrm>
              <a:prstGeom prst="rect">
                <a:avLst/>
              </a:prstGeom>
            </p:spPr>
          </p:pic>
          <p:pic>
            <p:nvPicPr>
              <p:cNvPr id="22" name="Picture 21" descr="Icon&#10;&#10;Description automatically generated">
                <a:extLst>
                  <a:ext uri="{FF2B5EF4-FFF2-40B4-BE49-F238E27FC236}">
                    <a16:creationId xmlns:a16="http://schemas.microsoft.com/office/drawing/2014/main" id="{B7DB2ECC-2115-D08C-96BA-0626B5BBD703}"/>
                  </a:ext>
                </a:extLst>
              </p:cNvPr>
              <p:cNvPicPr>
                <a:picLocks noChangeAspect="1"/>
              </p:cNvPicPr>
              <p:nvPr/>
            </p:nvPicPr>
            <p:blipFill rotWithShape="1">
              <a:blip r:embed="rId9">
                <a:extLst>
                  <a:ext uri="{28A0092B-C50C-407E-A947-70E740481C1C}">
                    <a14:useLocalDpi xmlns:a14="http://schemas.microsoft.com/office/drawing/2010/main" val="0"/>
                  </a:ext>
                </a:extLst>
              </a:blip>
              <a:srcRect l="-2704" t="44697" r="44030" b="1138"/>
              <a:stretch/>
            </p:blipFill>
            <p:spPr>
              <a:xfrm rot="19823813">
                <a:off x="834826" y="2746799"/>
                <a:ext cx="494099" cy="524679"/>
              </a:xfrm>
              <a:prstGeom prst="rect">
                <a:avLst/>
              </a:prstGeom>
            </p:spPr>
          </p:pic>
          <p:pic>
            <p:nvPicPr>
              <p:cNvPr id="23" name="Picture 22">
                <a:extLst>
                  <a:ext uri="{FF2B5EF4-FFF2-40B4-BE49-F238E27FC236}">
                    <a16:creationId xmlns:a16="http://schemas.microsoft.com/office/drawing/2014/main" id="{6272894D-59D2-AEE9-1A6B-40C5E9239E83}"/>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54200" t="61445" r="32765" b="27923"/>
              <a:stretch/>
            </p:blipFill>
            <p:spPr>
              <a:xfrm>
                <a:off x="1364456" y="2797969"/>
                <a:ext cx="180975" cy="147637"/>
              </a:xfrm>
              <a:prstGeom prst="rect">
                <a:avLst/>
              </a:prstGeom>
              <a:effectLst>
                <a:outerShdw blurRad="50800" dist="38100" dir="5400000" algn="t" rotWithShape="0">
                  <a:prstClr val="black">
                    <a:alpha val="40000"/>
                  </a:prstClr>
                </a:outerShdw>
              </a:effectLst>
            </p:spPr>
          </p:pic>
        </p:grpSp>
        <p:sp>
          <p:nvSpPr>
            <p:cNvPr id="25" name="Isosceles Triangle 24">
              <a:extLst>
                <a:ext uri="{FF2B5EF4-FFF2-40B4-BE49-F238E27FC236}">
                  <a16:creationId xmlns:a16="http://schemas.microsoft.com/office/drawing/2014/main" id="{80CE2597-38AC-F788-7A43-28F1315B20C8}"/>
                </a:ext>
              </a:extLst>
            </p:cNvPr>
            <p:cNvSpPr/>
            <p:nvPr/>
          </p:nvSpPr>
          <p:spPr>
            <a:xfrm rot="11141138">
              <a:off x="973888" y="2664228"/>
              <a:ext cx="311204" cy="80910"/>
            </a:xfrm>
            <a:prstGeom prst="triangle">
              <a:avLst>
                <a:gd name="adj" fmla="val 48260"/>
              </a:avLst>
            </a:prstGeom>
            <a:solidFill>
              <a:srgbClr val="00B0F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34" name="Group 33">
            <a:extLst>
              <a:ext uri="{FF2B5EF4-FFF2-40B4-BE49-F238E27FC236}">
                <a16:creationId xmlns:a16="http://schemas.microsoft.com/office/drawing/2014/main" id="{5EEA7CBB-AABD-C7DE-B2D2-1C450F3B2F86}"/>
              </a:ext>
            </a:extLst>
          </p:cNvPr>
          <p:cNvGrpSpPr/>
          <p:nvPr/>
        </p:nvGrpSpPr>
        <p:grpSpPr>
          <a:xfrm>
            <a:off x="3148323" y="2370474"/>
            <a:ext cx="1530457" cy="1351903"/>
            <a:chOff x="7210291" y="1769418"/>
            <a:chExt cx="2657775" cy="2347702"/>
          </a:xfrm>
        </p:grpSpPr>
        <p:pic>
          <p:nvPicPr>
            <p:cNvPr id="30" name="Picture 29">
              <a:extLst>
                <a:ext uri="{FF2B5EF4-FFF2-40B4-BE49-F238E27FC236}">
                  <a16:creationId xmlns:a16="http://schemas.microsoft.com/office/drawing/2014/main" id="{0CECF0A2-007D-0F07-09C2-B51F9AF3F39B}"/>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7210291" y="1769418"/>
              <a:ext cx="2657775" cy="2347702"/>
            </a:xfrm>
            <a:prstGeom prst="rect">
              <a:avLst/>
            </a:prstGeom>
          </p:spPr>
        </p:pic>
        <p:pic>
          <p:nvPicPr>
            <p:cNvPr id="31" name="Picture 30" descr="Icon&#10;&#10;Description automatically generated">
              <a:extLst>
                <a:ext uri="{FF2B5EF4-FFF2-40B4-BE49-F238E27FC236}">
                  <a16:creationId xmlns:a16="http://schemas.microsoft.com/office/drawing/2014/main" id="{7119B84F-8EDB-CDFB-200F-3175759E9E9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988491">
              <a:off x="9049004" y="2319990"/>
              <a:ext cx="326648" cy="375748"/>
            </a:xfrm>
            <a:prstGeom prst="rect">
              <a:avLst/>
            </a:prstGeom>
            <a:effectLst/>
          </p:spPr>
        </p:pic>
        <p:sp>
          <p:nvSpPr>
            <p:cNvPr id="33" name="Rectangle 32">
              <a:extLst>
                <a:ext uri="{FF2B5EF4-FFF2-40B4-BE49-F238E27FC236}">
                  <a16:creationId xmlns:a16="http://schemas.microsoft.com/office/drawing/2014/main" id="{BCE7A720-5EE9-E439-4BB0-9A695883221A}"/>
                </a:ext>
              </a:extLst>
            </p:cNvPr>
            <p:cNvSpPr/>
            <p:nvPr/>
          </p:nvSpPr>
          <p:spPr>
            <a:xfrm rot="1212442">
              <a:off x="8894095" y="2740011"/>
              <a:ext cx="379010" cy="175956"/>
            </a:xfrm>
            <a:prstGeom prst="rect">
              <a:avLst/>
            </a:prstGeom>
            <a:solidFill>
              <a:srgbClr val="FFC94D"/>
            </a:solidFill>
          </p:spPr>
          <p:style>
            <a:lnRef idx="2">
              <a:schemeClr val="accent4">
                <a:shade val="50000"/>
              </a:schemeClr>
            </a:lnRef>
            <a:fillRef idx="1">
              <a:schemeClr val="accent4"/>
            </a:fillRef>
            <a:effectRef idx="0">
              <a:schemeClr val="accent4"/>
            </a:effectRef>
            <a:fontRef idx="minor">
              <a:schemeClr val="lt1"/>
            </a:fontRef>
          </p:style>
          <p:txBody>
            <a:bodyPr lIns="0" tIns="0" rIns="0" bIns="0" rtlCol="0" anchor="ctr"/>
            <a:lstStyle/>
            <a:p>
              <a:pPr algn="ctr"/>
              <a:r>
                <a:rPr lang="en-ZA" sz="1000"/>
                <a:t>BUY</a:t>
              </a:r>
              <a:endParaRPr lang="en-ZA" sz="800"/>
            </a:p>
          </p:txBody>
        </p:sp>
      </p:grpSp>
      <p:grpSp>
        <p:nvGrpSpPr>
          <p:cNvPr id="20" name="Group 19">
            <a:extLst>
              <a:ext uri="{FF2B5EF4-FFF2-40B4-BE49-F238E27FC236}">
                <a16:creationId xmlns:a16="http://schemas.microsoft.com/office/drawing/2014/main" id="{38AC2B08-76D6-285F-4828-8E1656402236}"/>
              </a:ext>
            </a:extLst>
          </p:cNvPr>
          <p:cNvGrpSpPr/>
          <p:nvPr/>
        </p:nvGrpSpPr>
        <p:grpSpPr>
          <a:xfrm>
            <a:off x="7561880" y="2555533"/>
            <a:ext cx="1301993" cy="933120"/>
            <a:chOff x="5916827" y="2103468"/>
            <a:chExt cx="1535846" cy="1100721"/>
          </a:xfrm>
        </p:grpSpPr>
        <p:pic>
          <p:nvPicPr>
            <p:cNvPr id="3" name="Picture 2" descr="Icon&#10;&#10;Description automatically generated">
              <a:extLst>
                <a:ext uri="{FF2B5EF4-FFF2-40B4-BE49-F238E27FC236}">
                  <a16:creationId xmlns:a16="http://schemas.microsoft.com/office/drawing/2014/main" id="{957B3C27-EF7E-BF76-9AD6-D1C4C33C8587}"/>
                </a:ext>
              </a:extLst>
            </p:cNvPr>
            <p:cNvPicPr>
              <a:picLocks noChangeAspect="1"/>
            </p:cNvPicPr>
            <p:nvPr/>
          </p:nvPicPr>
          <p:blipFill>
            <a:blip r:embed="rId11">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tretch>
              <a:fillRect/>
            </a:stretch>
          </p:blipFill>
          <p:spPr>
            <a:xfrm rot="17364310">
              <a:off x="6403568" y="2030133"/>
              <a:ext cx="975769" cy="1122440"/>
            </a:xfrm>
            <a:prstGeom prst="rect">
              <a:avLst/>
            </a:prstGeom>
            <a:effectLst/>
          </p:spPr>
        </p:pic>
        <p:pic>
          <p:nvPicPr>
            <p:cNvPr id="19" name="Picture 18" descr="A picture containing dark, blur&#10;&#10;Description automatically generated">
              <a:extLst>
                <a:ext uri="{FF2B5EF4-FFF2-40B4-BE49-F238E27FC236}">
                  <a16:creationId xmlns:a16="http://schemas.microsoft.com/office/drawing/2014/main" id="{CEF6F4ED-3E50-D3D6-E2E2-2DFAB34B458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412617" y="2141533"/>
              <a:ext cx="945012" cy="1052938"/>
            </a:xfrm>
            <a:prstGeom prst="rect">
              <a:avLst/>
            </a:prstGeom>
          </p:spPr>
        </p:pic>
        <p:pic>
          <p:nvPicPr>
            <p:cNvPr id="7" name="Picture 6">
              <a:extLst>
                <a:ext uri="{FF2B5EF4-FFF2-40B4-BE49-F238E27FC236}">
                  <a16:creationId xmlns:a16="http://schemas.microsoft.com/office/drawing/2014/main" id="{325E02D2-9AED-9B14-ED97-0ADFE8E0FE57}"/>
                </a:ext>
              </a:extLst>
            </p:cNvPr>
            <p:cNvPicPr>
              <a:picLocks noChangeAspect="1"/>
            </p:cNvPicPr>
            <p:nvPr/>
          </p:nvPicPr>
          <p:blipFill rotWithShape="1">
            <a:blip r:embed="rId13">
              <a:extLst>
                <a:ext uri="{28A0092B-C50C-407E-A947-70E740481C1C}">
                  <a14:useLocalDpi xmlns:a14="http://schemas.microsoft.com/office/drawing/2010/main" val="0"/>
                </a:ext>
              </a:extLst>
            </a:blip>
            <a:srcRect l="8435" b="17477"/>
            <a:stretch/>
          </p:blipFill>
          <p:spPr>
            <a:xfrm rot="20211473">
              <a:off x="5916827" y="2199759"/>
              <a:ext cx="1120011" cy="1004430"/>
            </a:xfrm>
            <a:prstGeom prst="rect">
              <a:avLst/>
            </a:prstGeom>
          </p:spPr>
        </p:pic>
      </p:grpSp>
      <p:grpSp>
        <p:nvGrpSpPr>
          <p:cNvPr id="92" name="Group 91">
            <a:extLst>
              <a:ext uri="{FF2B5EF4-FFF2-40B4-BE49-F238E27FC236}">
                <a16:creationId xmlns:a16="http://schemas.microsoft.com/office/drawing/2014/main" id="{2535D25F-B0FB-1316-08F0-4E4E5D887013}"/>
              </a:ext>
            </a:extLst>
          </p:cNvPr>
          <p:cNvGrpSpPr/>
          <p:nvPr/>
        </p:nvGrpSpPr>
        <p:grpSpPr>
          <a:xfrm>
            <a:off x="5220981" y="4589040"/>
            <a:ext cx="1750038" cy="1811440"/>
            <a:chOff x="5220981" y="4589040"/>
            <a:chExt cx="1750038" cy="1811440"/>
          </a:xfrm>
        </p:grpSpPr>
        <p:sp>
          <p:nvSpPr>
            <p:cNvPr id="90" name="Oval 89">
              <a:extLst>
                <a:ext uri="{FF2B5EF4-FFF2-40B4-BE49-F238E27FC236}">
                  <a16:creationId xmlns:a16="http://schemas.microsoft.com/office/drawing/2014/main" id="{2E1D6818-89EF-4B89-A13E-B82AE90D91E9}"/>
                </a:ext>
              </a:extLst>
            </p:cNvPr>
            <p:cNvSpPr/>
            <p:nvPr/>
          </p:nvSpPr>
          <p:spPr>
            <a:xfrm>
              <a:off x="5220981" y="4589040"/>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0" name="Picture 39" descr="A picture containing toy&#10;&#10;Description automatically generated">
              <a:extLst>
                <a:ext uri="{FF2B5EF4-FFF2-40B4-BE49-F238E27FC236}">
                  <a16:creationId xmlns:a16="http://schemas.microsoft.com/office/drawing/2014/main" id="{82A125B3-C9E8-3CBB-E696-5DFC48608462}"/>
                </a:ext>
              </a:extLst>
            </p:cNvPr>
            <p:cNvPicPr>
              <a:picLocks noChangeAspect="1"/>
            </p:cNvPicPr>
            <p:nvPr/>
          </p:nvPicPr>
          <p:blipFill rotWithShape="1">
            <a:blip r:embed="rId14">
              <a:extLst>
                <a:ext uri="{28A0092B-C50C-407E-A947-70E740481C1C}">
                  <a14:useLocalDpi xmlns:a14="http://schemas.microsoft.com/office/drawing/2010/main" val="0"/>
                </a:ext>
              </a:extLst>
            </a:blip>
            <a:srcRect l="19188" r="19188"/>
            <a:stretch/>
          </p:blipFill>
          <p:spPr>
            <a:xfrm>
              <a:off x="5555701" y="4662841"/>
              <a:ext cx="1160759" cy="1663837"/>
            </a:xfrm>
            <a:prstGeom prst="rect">
              <a:avLst/>
            </a:prstGeom>
          </p:spPr>
        </p:pic>
      </p:grpSp>
      <p:sp>
        <p:nvSpPr>
          <p:cNvPr id="2" name="TextBox 1">
            <a:extLst>
              <a:ext uri="{FF2B5EF4-FFF2-40B4-BE49-F238E27FC236}">
                <a16:creationId xmlns:a16="http://schemas.microsoft.com/office/drawing/2014/main" id="{D89345FB-CED1-B41A-8E1F-717045B835A9}"/>
              </a:ext>
            </a:extLst>
          </p:cNvPr>
          <p:cNvSpPr txBox="1"/>
          <p:nvPr/>
        </p:nvSpPr>
        <p:spPr>
          <a:xfrm>
            <a:off x="1949235"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800" b="1" i="0" u="none" strike="noStrike" kern="1200" cap="none" spc="0" normalizeH="0" baseline="0" noProof="0" dirty="0">
                <a:ln>
                  <a:noFill/>
                </a:ln>
                <a:solidFill>
                  <a:srgbClr val="0C3C98"/>
                </a:solidFill>
                <a:effectLst/>
                <a:uLnTx/>
                <a:uFillTx/>
                <a:latin typeface="Helvetica" panose="020B0604020202020204" pitchFamily="34" charset="0"/>
                <a:ea typeface="Roboto" pitchFamily="2" charset="0"/>
                <a:cs typeface="Helvetica" panose="020B0604020202020204" pitchFamily="34" charset="0"/>
              </a:rPr>
              <a:t>THE PROCESS OF 3D PRINTING SPARE PARTS</a:t>
            </a:r>
          </a:p>
        </p:txBody>
      </p:sp>
      <p:sp>
        <p:nvSpPr>
          <p:cNvPr id="6" name="TextBox 5">
            <a:extLst>
              <a:ext uri="{FF2B5EF4-FFF2-40B4-BE49-F238E27FC236}">
                <a16:creationId xmlns:a16="http://schemas.microsoft.com/office/drawing/2014/main" id="{28F98DC8-3BA6-BAEC-40F8-FF0C5139F220}"/>
              </a:ext>
            </a:extLst>
          </p:cNvPr>
          <p:cNvSpPr txBox="1"/>
          <p:nvPr/>
        </p:nvSpPr>
        <p:spPr>
          <a:xfrm>
            <a:off x="2518902" y="946733"/>
            <a:ext cx="715419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000" dirty="0">
                <a:solidFill>
                  <a:srgbClr val="56BAF0"/>
                </a:solidFill>
                <a:latin typeface="Helvetica" panose="020B0604020202020204" pitchFamily="34" charset="0"/>
                <a:ea typeface="Roboto" pitchFamily="2" charset="0"/>
                <a:cs typeface="Helvetica" panose="020B0604020202020204" pitchFamily="34" charset="0"/>
              </a:rPr>
              <a:t>SERVICE</a:t>
            </a:r>
            <a:r>
              <a:rPr kumimoji="0" lang="en-ZA" sz="2000" b="0" i="0" u="none" strike="noStrike" kern="1200" cap="none" spc="0" normalizeH="0" noProof="0" dirty="0">
                <a:ln>
                  <a:noFill/>
                </a:ln>
                <a:solidFill>
                  <a:srgbClr val="56BAF0"/>
                </a:solidFill>
                <a:effectLst/>
                <a:uLnTx/>
                <a:uFillTx/>
                <a:latin typeface="Helvetica" panose="020B0604020202020204" pitchFamily="34" charset="0"/>
                <a:ea typeface="Roboto" pitchFamily="2" charset="0"/>
                <a:cs typeface="Helvetica" panose="020B0604020202020204" pitchFamily="34" charset="0"/>
              </a:rPr>
              <a:t> TO THE MINES</a:t>
            </a:r>
            <a:endParaRPr kumimoji="0" lang="en-ZA" sz="2000" b="0" i="0" u="none" strike="noStrike" kern="1200" cap="none" spc="0" normalizeH="0" baseline="0" noProof="0" dirty="0">
              <a:ln>
                <a:noFill/>
              </a:ln>
              <a:solidFill>
                <a:srgbClr val="56BAF0"/>
              </a:solidFill>
              <a:effectLst/>
              <a:uLnTx/>
              <a:uFillTx/>
              <a:latin typeface="Helvetica" panose="020B0604020202020204" pitchFamily="34" charset="0"/>
              <a:ea typeface="Roboto" pitchFamily="2" charset="0"/>
              <a:cs typeface="Helvetica" panose="020B0604020202020204" pitchFamily="34" charset="0"/>
            </a:endParaRPr>
          </a:p>
        </p:txBody>
      </p:sp>
      <p:sp>
        <p:nvSpPr>
          <p:cNvPr id="76" name="TextBox 75">
            <a:extLst>
              <a:ext uri="{FF2B5EF4-FFF2-40B4-BE49-F238E27FC236}">
                <a16:creationId xmlns:a16="http://schemas.microsoft.com/office/drawing/2014/main" id="{1776351E-C305-913A-F6E7-E6DC30B468AA}"/>
              </a:ext>
            </a:extLst>
          </p:cNvPr>
          <p:cNvSpPr txBox="1"/>
          <p:nvPr/>
        </p:nvSpPr>
        <p:spPr>
          <a:xfrm>
            <a:off x="1111305" y="3683320"/>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PART BREAKS</a:t>
            </a:r>
            <a:endParaRPr lang="en-ZA" sz="1200">
              <a:solidFill>
                <a:schemeClr val="bg1"/>
              </a:solidFill>
            </a:endParaRPr>
          </a:p>
        </p:txBody>
      </p:sp>
      <p:sp>
        <p:nvSpPr>
          <p:cNvPr id="77" name="TextBox 76">
            <a:extLst>
              <a:ext uri="{FF2B5EF4-FFF2-40B4-BE49-F238E27FC236}">
                <a16:creationId xmlns:a16="http://schemas.microsoft.com/office/drawing/2014/main" id="{88C31B6C-DF1D-B4E8-558B-14B6CFBE232D}"/>
              </a:ext>
            </a:extLst>
          </p:cNvPr>
          <p:cNvSpPr txBox="1"/>
          <p:nvPr/>
        </p:nvSpPr>
        <p:spPr>
          <a:xfrm>
            <a:off x="3231885" y="3683320"/>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ORDER PART</a:t>
            </a:r>
            <a:endParaRPr lang="en-ZA" sz="1200">
              <a:solidFill>
                <a:schemeClr val="bg1"/>
              </a:solidFill>
            </a:endParaRPr>
          </a:p>
        </p:txBody>
      </p:sp>
      <p:sp>
        <p:nvSpPr>
          <p:cNvPr id="87" name="TextBox 86">
            <a:extLst>
              <a:ext uri="{FF2B5EF4-FFF2-40B4-BE49-F238E27FC236}">
                <a16:creationId xmlns:a16="http://schemas.microsoft.com/office/drawing/2014/main" id="{0CE79A40-337C-609C-F647-5E17CDB94CCB}"/>
              </a:ext>
            </a:extLst>
          </p:cNvPr>
          <p:cNvSpPr txBox="1"/>
          <p:nvPr/>
        </p:nvSpPr>
        <p:spPr>
          <a:xfrm>
            <a:off x="5365651" y="3683320"/>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PRINT PART</a:t>
            </a:r>
            <a:endParaRPr lang="en-ZA" sz="1200">
              <a:solidFill>
                <a:schemeClr val="bg1"/>
              </a:solidFill>
            </a:endParaRPr>
          </a:p>
        </p:txBody>
      </p:sp>
      <p:sp>
        <p:nvSpPr>
          <p:cNvPr id="88" name="TextBox 87">
            <a:extLst>
              <a:ext uri="{FF2B5EF4-FFF2-40B4-BE49-F238E27FC236}">
                <a16:creationId xmlns:a16="http://schemas.microsoft.com/office/drawing/2014/main" id="{479A14CB-0B91-D557-6EAD-4D89D55FBDD3}"/>
              </a:ext>
            </a:extLst>
          </p:cNvPr>
          <p:cNvSpPr txBox="1"/>
          <p:nvPr/>
        </p:nvSpPr>
        <p:spPr>
          <a:xfrm>
            <a:off x="7483806" y="3696760"/>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FINE-TUNING</a:t>
            </a:r>
            <a:endParaRPr lang="en-ZA" sz="1200">
              <a:solidFill>
                <a:schemeClr val="bg1"/>
              </a:solidFill>
            </a:endParaRPr>
          </a:p>
        </p:txBody>
      </p:sp>
      <p:sp>
        <p:nvSpPr>
          <p:cNvPr id="89" name="TextBox 88">
            <a:extLst>
              <a:ext uri="{FF2B5EF4-FFF2-40B4-BE49-F238E27FC236}">
                <a16:creationId xmlns:a16="http://schemas.microsoft.com/office/drawing/2014/main" id="{9B3398A6-FE88-E0F1-C6F3-671FDEC26A44}"/>
              </a:ext>
            </a:extLst>
          </p:cNvPr>
          <p:cNvSpPr txBox="1"/>
          <p:nvPr/>
        </p:nvSpPr>
        <p:spPr>
          <a:xfrm>
            <a:off x="9624076" y="3696760"/>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DELIVERY</a:t>
            </a:r>
            <a:endParaRPr lang="en-ZA" sz="1200">
              <a:solidFill>
                <a:schemeClr val="bg1"/>
              </a:solidFill>
            </a:endParaRPr>
          </a:p>
        </p:txBody>
      </p:sp>
      <p:grpSp>
        <p:nvGrpSpPr>
          <p:cNvPr id="38" name="Group 37">
            <a:extLst>
              <a:ext uri="{FF2B5EF4-FFF2-40B4-BE49-F238E27FC236}">
                <a16:creationId xmlns:a16="http://schemas.microsoft.com/office/drawing/2014/main" id="{E5ADF360-DED6-07B0-56E7-E086ECACEA97}"/>
              </a:ext>
            </a:extLst>
          </p:cNvPr>
          <p:cNvGrpSpPr/>
          <p:nvPr/>
        </p:nvGrpSpPr>
        <p:grpSpPr>
          <a:xfrm flipH="1">
            <a:off x="9666083" y="2573762"/>
            <a:ext cx="1203420" cy="1108734"/>
            <a:chOff x="1291610" y="4286883"/>
            <a:chExt cx="2502028" cy="2305168"/>
          </a:xfrm>
        </p:grpSpPr>
        <p:pic>
          <p:nvPicPr>
            <p:cNvPr id="37" name="Picture 36" descr="Icon&#10;&#10;Description automatically generated">
              <a:extLst>
                <a:ext uri="{FF2B5EF4-FFF2-40B4-BE49-F238E27FC236}">
                  <a16:creationId xmlns:a16="http://schemas.microsoft.com/office/drawing/2014/main" id="{70B88E77-ACEB-13E1-627E-C462C60C975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16200000">
              <a:off x="2897552" y="4284721"/>
              <a:ext cx="727866" cy="837274"/>
            </a:xfrm>
            <a:prstGeom prst="rect">
              <a:avLst/>
            </a:prstGeom>
            <a:effectLst/>
          </p:spPr>
        </p:pic>
        <p:pic>
          <p:nvPicPr>
            <p:cNvPr id="36" name="Picture 35">
              <a:extLst>
                <a:ext uri="{FF2B5EF4-FFF2-40B4-BE49-F238E27FC236}">
                  <a16:creationId xmlns:a16="http://schemas.microsoft.com/office/drawing/2014/main" id="{B2B48CAC-7B77-D3DB-A1AA-D5D626C59C73}"/>
                </a:ext>
              </a:extLst>
            </p:cNvPr>
            <p:cNvPicPr>
              <a:picLocks noChangeAspect="1"/>
            </p:cNvPicPr>
            <p:nvPr/>
          </p:nvPicPr>
          <p:blipFill>
            <a:blip r:embed="rId15">
              <a:extLst>
                <a:ext uri="{28A0092B-C50C-407E-A947-70E740481C1C}">
                  <a14:useLocalDpi xmlns:a14="http://schemas.microsoft.com/office/drawing/2010/main" val="0"/>
                </a:ext>
              </a:extLst>
            </a:blip>
            <a:srcRect/>
            <a:stretch/>
          </p:blipFill>
          <p:spPr>
            <a:xfrm flipH="1">
              <a:off x="1291610" y="4286883"/>
              <a:ext cx="2502028" cy="2305168"/>
            </a:xfrm>
            <a:prstGeom prst="rect">
              <a:avLst/>
            </a:prstGeom>
          </p:spPr>
        </p:pic>
      </p:grpSp>
      <p:sp>
        <p:nvSpPr>
          <p:cNvPr id="107" name="Oval 106">
            <a:extLst>
              <a:ext uri="{FF2B5EF4-FFF2-40B4-BE49-F238E27FC236}">
                <a16:creationId xmlns:a16="http://schemas.microsoft.com/office/drawing/2014/main" id="{1356F329-98BE-814F-0255-6930F3BACC40}"/>
              </a:ext>
            </a:extLst>
          </p:cNvPr>
          <p:cNvSpPr/>
          <p:nvPr/>
        </p:nvSpPr>
        <p:spPr>
          <a:xfrm>
            <a:off x="-1981166" y="931104"/>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08" name="Picture 107">
            <a:extLst>
              <a:ext uri="{FF2B5EF4-FFF2-40B4-BE49-F238E27FC236}">
                <a16:creationId xmlns:a16="http://schemas.microsoft.com/office/drawing/2014/main" id="{0109B903-E070-5995-9856-CF3AFF7062A5}"/>
              </a:ext>
            </a:extLst>
          </p:cNvPr>
          <p:cNvPicPr>
            <a:picLocks noChangeAspect="1"/>
          </p:cNvPicPr>
          <p:nvPr/>
        </p:nvPicPr>
        <p:blipFill rotWithShape="1">
          <a:blip r:embed="rId16"/>
          <a:srcRect l="6428" t="7404" r="41511"/>
          <a:stretch/>
        </p:blipFill>
        <p:spPr>
          <a:xfrm>
            <a:off x="-1917874" y="1032036"/>
            <a:ext cx="1609576" cy="1609576"/>
          </a:xfrm>
          <a:prstGeom prst="ellipse">
            <a:avLst/>
          </a:prstGeom>
        </p:spPr>
      </p:pic>
      <p:pic>
        <p:nvPicPr>
          <p:cNvPr id="109" name="Picture 108">
            <a:extLst>
              <a:ext uri="{FF2B5EF4-FFF2-40B4-BE49-F238E27FC236}">
                <a16:creationId xmlns:a16="http://schemas.microsoft.com/office/drawing/2014/main" id="{6F03A3BD-E5BA-2A79-6B35-F264BAA8056F}"/>
              </a:ext>
            </a:extLst>
          </p:cNvPr>
          <p:cNvPicPr>
            <a:picLocks noChangeAspect="1"/>
          </p:cNvPicPr>
          <p:nvPr/>
        </p:nvPicPr>
        <p:blipFill>
          <a:blip r:embed="rId17">
            <a:extLst>
              <a:ext uri="{28A0092B-C50C-407E-A947-70E740481C1C}">
                <a14:useLocalDpi xmlns:a14="http://schemas.microsoft.com/office/drawing/2010/main" val="0"/>
              </a:ext>
            </a:extLst>
          </a:blip>
          <a:srcRect/>
          <a:stretch/>
        </p:blipFill>
        <p:spPr>
          <a:xfrm rot="20616733" flipH="1">
            <a:off x="-1857711" y="911471"/>
            <a:ext cx="1101182" cy="862126"/>
          </a:xfrm>
          <a:prstGeom prst="rect">
            <a:avLst/>
          </a:prstGeom>
          <a:effectLst/>
        </p:spPr>
      </p:pic>
      <p:pic>
        <p:nvPicPr>
          <p:cNvPr id="110" name="Picture 109" descr="A picture containing text, toy, doll, vector graphics&#10;&#10;Description automatically generated">
            <a:extLst>
              <a:ext uri="{FF2B5EF4-FFF2-40B4-BE49-F238E27FC236}">
                <a16:creationId xmlns:a16="http://schemas.microsoft.com/office/drawing/2014/main" id="{8F2D1630-D592-E8F3-1961-8881BB8D6BCA}"/>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rot="358982">
            <a:off x="-1590927" y="835899"/>
            <a:ext cx="1517506" cy="1517506"/>
          </a:xfrm>
          <a:prstGeom prst="rect">
            <a:avLst/>
          </a:prstGeom>
        </p:spPr>
      </p:pic>
      <p:pic>
        <p:nvPicPr>
          <p:cNvPr id="111" name="Picture 110">
            <a:extLst>
              <a:ext uri="{FF2B5EF4-FFF2-40B4-BE49-F238E27FC236}">
                <a16:creationId xmlns:a16="http://schemas.microsoft.com/office/drawing/2014/main" id="{24B16BAB-F746-CECD-B8DE-6BCFC4D0A256}"/>
              </a:ext>
            </a:extLst>
          </p:cNvPr>
          <p:cNvPicPr>
            <a:picLocks noChangeAspect="1"/>
          </p:cNvPicPr>
          <p:nvPr/>
        </p:nvPicPr>
        <p:blipFill rotWithShape="1">
          <a:blip r:embed="rId19">
            <a:extLst>
              <a:ext uri="{BEBA8EAE-BF5A-486C-A8C5-ECC9F3942E4B}">
                <a14:imgProps xmlns:a14="http://schemas.microsoft.com/office/drawing/2010/main">
                  <a14:imgLayer r:embed="rId20">
                    <a14:imgEffect>
                      <a14:backgroundRemoval t="10000" b="90000" l="10000" r="90000"/>
                    </a14:imgEffect>
                  </a14:imgLayer>
                </a14:imgProps>
              </a:ext>
            </a:extLst>
          </a:blip>
          <a:srcRect l="24738" t="12999" r="24738" b="22535"/>
          <a:stretch/>
        </p:blipFill>
        <p:spPr>
          <a:xfrm rot="20984068">
            <a:off x="-1934173" y="1438780"/>
            <a:ext cx="653968" cy="834420"/>
          </a:xfrm>
          <a:prstGeom prst="rect">
            <a:avLst/>
          </a:prstGeom>
        </p:spPr>
      </p:pic>
      <p:pic>
        <p:nvPicPr>
          <p:cNvPr id="112" name="Picture 111">
            <a:extLst>
              <a:ext uri="{FF2B5EF4-FFF2-40B4-BE49-F238E27FC236}">
                <a16:creationId xmlns:a16="http://schemas.microsoft.com/office/drawing/2014/main" id="{20566DAB-D905-AF1A-5B47-20DF17354B25}"/>
              </a:ext>
            </a:extLst>
          </p:cNvPr>
          <p:cNvPicPr>
            <a:picLocks noChangeAspect="1"/>
          </p:cNvPicPr>
          <p:nvPr/>
        </p:nvPicPr>
        <p:blipFill>
          <a:blip r:embed="rId21"/>
          <a:stretch>
            <a:fillRect/>
          </a:stretch>
        </p:blipFill>
        <p:spPr>
          <a:xfrm>
            <a:off x="-1472650" y="1778692"/>
            <a:ext cx="1238112" cy="1004935"/>
          </a:xfrm>
          <a:prstGeom prst="rect">
            <a:avLst/>
          </a:prstGeom>
        </p:spPr>
      </p:pic>
    </p:spTree>
    <p:custDataLst>
      <p:tags r:id="rId1"/>
    </p:custDataLst>
    <p:extLst>
      <p:ext uri="{BB962C8B-B14F-4D97-AF65-F5344CB8AC3E}">
        <p14:creationId xmlns:p14="http://schemas.microsoft.com/office/powerpoint/2010/main" val="1652249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wipe(left)">
                                      <p:cBhvr>
                                        <p:cTn id="7" dur="500"/>
                                        <p:tgtEl>
                                          <p:spTgt spid="60"/>
                                        </p:tgtEl>
                                      </p:cBhvr>
                                    </p:animEffect>
                                  </p:childTnLst>
                                </p:cTn>
                              </p:par>
                              <p:par>
                                <p:cTn id="8" presetID="22" presetClass="entr" presetSubtype="8" fill="hold" grpId="0" nodeType="withEffect">
                                  <p:stCondLst>
                                    <p:cond delay="4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500"/>
                                        <p:tgtEl>
                                          <p:spTgt spid="10"/>
                                        </p:tgtEl>
                                      </p:cBhvr>
                                    </p:animEffect>
                                  </p:childTnLst>
                                </p:cTn>
                              </p:par>
                            </p:childTnLst>
                          </p:cTn>
                        </p:par>
                        <p:par>
                          <p:cTn id="11" fill="hold">
                            <p:stCondLst>
                              <p:cond delay="900"/>
                            </p:stCondLst>
                            <p:childTnLst>
                              <p:par>
                                <p:cTn id="12" presetID="10" presetClass="entr" presetSubtype="0" fill="hold" nodeType="after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fade">
                                      <p:cBhvr>
                                        <p:cTn id="14" dur="250"/>
                                        <p:tgtEl>
                                          <p:spTgt spid="3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wipe(left)">
                                      <p:cBhvr>
                                        <p:cTn id="19" dur="500"/>
                                        <p:tgtEl>
                                          <p:spTgt spid="39"/>
                                        </p:tgtEl>
                                      </p:cBhvr>
                                    </p:animEffect>
                                  </p:childTnLst>
                                </p:cTn>
                              </p:par>
                              <p:par>
                                <p:cTn id="20" presetID="22" presetClass="entr" presetSubtype="8" fill="hold" grpId="0" nodeType="withEffect">
                                  <p:stCondLst>
                                    <p:cond delay="40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par>
                          <p:cTn id="23" fill="hold">
                            <p:stCondLst>
                              <p:cond delay="900"/>
                            </p:stCondLst>
                            <p:childTnLst>
                              <p:par>
                                <p:cTn id="24" presetID="10" presetClass="entr" presetSubtype="0" fill="hold"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25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66"/>
                                        </p:tgtEl>
                                        <p:attrNameLst>
                                          <p:attrName>style.visibility</p:attrName>
                                        </p:attrNameLst>
                                      </p:cBhvr>
                                      <p:to>
                                        <p:strVal val="visible"/>
                                      </p:to>
                                    </p:set>
                                    <p:animEffect transition="in" filter="wipe(left)">
                                      <p:cBhvr>
                                        <p:cTn id="31" dur="500"/>
                                        <p:tgtEl>
                                          <p:spTgt spid="66"/>
                                        </p:tgtEl>
                                      </p:cBhvr>
                                    </p:animEffect>
                                  </p:childTnLst>
                                </p:cTn>
                              </p:par>
                              <p:par>
                                <p:cTn id="32" presetID="22" presetClass="entr" presetSubtype="8" fill="hold" grpId="0" nodeType="withEffect">
                                  <p:stCondLst>
                                    <p:cond delay="400"/>
                                  </p:stCondLst>
                                  <p:childTnLst>
                                    <p:set>
                                      <p:cBhvr>
                                        <p:cTn id="33" dur="1" fill="hold">
                                          <p:stCondLst>
                                            <p:cond delay="0"/>
                                          </p:stCondLst>
                                        </p:cTn>
                                        <p:tgtEl>
                                          <p:spTgt spid="17"/>
                                        </p:tgtEl>
                                        <p:attrNameLst>
                                          <p:attrName>style.visibility</p:attrName>
                                        </p:attrNameLst>
                                      </p:cBhvr>
                                      <p:to>
                                        <p:strVal val="visible"/>
                                      </p:to>
                                    </p:set>
                                    <p:animEffect transition="in" filter="wipe(left)">
                                      <p:cBhvr>
                                        <p:cTn id="34" dur="500"/>
                                        <p:tgtEl>
                                          <p:spTgt spid="17"/>
                                        </p:tgtEl>
                                      </p:cBhvr>
                                    </p:animEffect>
                                  </p:childTnLst>
                                </p:cTn>
                              </p:par>
                            </p:childTnLst>
                          </p:cTn>
                        </p:par>
                        <p:par>
                          <p:cTn id="35" fill="hold">
                            <p:stCondLst>
                              <p:cond delay="900"/>
                            </p:stCondLst>
                            <p:childTnLst>
                              <p:par>
                                <p:cTn id="36" presetID="10" presetClass="entr" presetSubtype="0" fill="hold" nodeType="after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250"/>
                                        <p:tgtEl>
                                          <p:spTgt spid="20"/>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nodeType="clickEffect">
                                  <p:stCondLst>
                                    <p:cond delay="0"/>
                                  </p:stCondLst>
                                  <p:childTnLst>
                                    <p:set>
                                      <p:cBhvr>
                                        <p:cTn id="42" dur="1" fill="hold">
                                          <p:stCondLst>
                                            <p:cond delay="0"/>
                                          </p:stCondLst>
                                        </p:cTn>
                                        <p:tgtEl>
                                          <p:spTgt spid="70"/>
                                        </p:tgtEl>
                                        <p:attrNameLst>
                                          <p:attrName>style.visibility</p:attrName>
                                        </p:attrNameLst>
                                      </p:cBhvr>
                                      <p:to>
                                        <p:strVal val="visible"/>
                                      </p:to>
                                    </p:set>
                                    <p:animEffect transition="in" filter="wipe(left)">
                                      <p:cBhvr>
                                        <p:cTn id="43" dur="500"/>
                                        <p:tgtEl>
                                          <p:spTgt spid="70"/>
                                        </p:tgtEl>
                                      </p:cBhvr>
                                    </p:animEffect>
                                  </p:childTnLst>
                                </p:cTn>
                              </p:par>
                              <p:par>
                                <p:cTn id="44" presetID="22" presetClass="entr" presetSubtype="8" fill="hold" grpId="0" nodeType="withEffect">
                                  <p:stCondLst>
                                    <p:cond delay="400"/>
                                  </p:stCondLst>
                                  <p:childTnLst>
                                    <p:set>
                                      <p:cBhvr>
                                        <p:cTn id="45" dur="1" fill="hold">
                                          <p:stCondLst>
                                            <p:cond delay="0"/>
                                          </p:stCondLst>
                                        </p:cTn>
                                        <p:tgtEl>
                                          <p:spTgt spid="18"/>
                                        </p:tgtEl>
                                        <p:attrNameLst>
                                          <p:attrName>style.visibility</p:attrName>
                                        </p:attrNameLst>
                                      </p:cBhvr>
                                      <p:to>
                                        <p:strVal val="visible"/>
                                      </p:to>
                                    </p:set>
                                    <p:animEffect transition="in" filter="wipe(left)">
                                      <p:cBhvr>
                                        <p:cTn id="46" dur="500"/>
                                        <p:tgtEl>
                                          <p:spTgt spid="18"/>
                                        </p:tgtEl>
                                      </p:cBhvr>
                                    </p:animEffect>
                                  </p:childTnLst>
                                </p:cTn>
                              </p:par>
                            </p:childTnLst>
                          </p:cTn>
                        </p:par>
                        <p:par>
                          <p:cTn id="47" fill="hold">
                            <p:stCondLst>
                              <p:cond delay="900"/>
                            </p:stCondLst>
                            <p:childTnLst>
                              <p:par>
                                <p:cTn id="48" presetID="2" presetClass="entr" presetSubtype="8" decel="100000" fill="hold" nodeType="afterEffect">
                                  <p:stCondLst>
                                    <p:cond delay="0"/>
                                  </p:stCondLst>
                                  <p:childTnLst>
                                    <p:set>
                                      <p:cBhvr>
                                        <p:cTn id="49" dur="1" fill="hold">
                                          <p:stCondLst>
                                            <p:cond delay="0"/>
                                          </p:stCondLst>
                                        </p:cTn>
                                        <p:tgtEl>
                                          <p:spTgt spid="38"/>
                                        </p:tgtEl>
                                        <p:attrNameLst>
                                          <p:attrName>style.visibility</p:attrName>
                                        </p:attrNameLst>
                                      </p:cBhvr>
                                      <p:to>
                                        <p:strVal val="visible"/>
                                      </p:to>
                                    </p:set>
                                    <p:anim calcmode="lin" valueType="num">
                                      <p:cBhvr additive="base">
                                        <p:cTn id="50" dur="750" fill="hold"/>
                                        <p:tgtEl>
                                          <p:spTgt spid="38"/>
                                        </p:tgtEl>
                                        <p:attrNameLst>
                                          <p:attrName>ppt_x</p:attrName>
                                        </p:attrNameLst>
                                      </p:cBhvr>
                                      <p:tavLst>
                                        <p:tav tm="0">
                                          <p:val>
                                            <p:strVal val="0-#ppt_w/2"/>
                                          </p:val>
                                        </p:tav>
                                        <p:tav tm="100000">
                                          <p:val>
                                            <p:strVal val="#ppt_x"/>
                                          </p:val>
                                        </p:tav>
                                      </p:tavLst>
                                    </p:anim>
                                    <p:anim calcmode="lin" valueType="num">
                                      <p:cBhvr additive="base">
                                        <p:cTn id="51" dur="750" fill="hold"/>
                                        <p:tgtEl>
                                          <p:spTgt spid="38"/>
                                        </p:tgtEl>
                                        <p:attrNameLst>
                                          <p:attrName>ppt_y</p:attrName>
                                        </p:attrNameLst>
                                      </p:cBhvr>
                                      <p:tavLst>
                                        <p:tav tm="0">
                                          <p:val>
                                            <p:strVal val="#ppt_y"/>
                                          </p:val>
                                        </p:tav>
                                        <p:tav tm="100000">
                                          <p:val>
                                            <p:strVal val="#ppt_y"/>
                                          </p:val>
                                        </p:tav>
                                      </p:tavLst>
                                    </p:anim>
                                  </p:childTnLst>
                                </p:cTn>
                              </p:par>
                            </p:childTnLst>
                          </p:cTn>
                        </p:par>
                        <p:par>
                          <p:cTn id="52" fill="hold">
                            <p:stCondLst>
                              <p:cond delay="1650"/>
                            </p:stCondLst>
                            <p:childTnLst>
                              <p:par>
                                <p:cTn id="53" presetID="1" presetClass="entr" presetSubtype="0" fill="hold" nodeType="afterEffect">
                                  <p:stCondLst>
                                    <p:cond delay="0"/>
                                  </p:stCondLst>
                                  <p:childTnLst>
                                    <p:set>
                                      <p:cBhvr>
                                        <p:cTn id="54" dur="1" fill="hold">
                                          <p:stCondLst>
                                            <p:cond delay="0"/>
                                          </p:stCondLst>
                                        </p:cTn>
                                        <p:tgtEl>
                                          <p:spTgt spid="92"/>
                                        </p:tgtEl>
                                        <p:attrNameLst>
                                          <p:attrName>style.visibility</p:attrName>
                                        </p:attrNameLst>
                                      </p:cBhvr>
                                      <p:to>
                                        <p:strVal val="visible"/>
                                      </p:to>
                                    </p:set>
                                  </p:childTnLst>
                                </p:cTn>
                              </p:par>
                            </p:childTnLst>
                          </p:cTn>
                        </p:par>
                        <p:par>
                          <p:cTn id="55" fill="hold">
                            <p:stCondLst>
                              <p:cond delay="1650"/>
                            </p:stCondLst>
                            <p:childTnLst>
                              <p:par>
                                <p:cTn id="56" presetID="42" presetClass="path" presetSubtype="0" accel="50000" decel="50000" fill="hold" nodeType="afterEffect">
                                  <p:stCondLst>
                                    <p:cond delay="0"/>
                                  </p:stCondLst>
                                  <p:childTnLst>
                                    <p:animMotion origin="layout" path="M 0 2.59259E-6 L 0 0.33588 " pathEditMode="relative" rAng="0" ptsTypes="AA">
                                      <p:cBhvr>
                                        <p:cTn id="57" dur="500" spd="-100000" fill="hold"/>
                                        <p:tgtEl>
                                          <p:spTgt spid="92"/>
                                        </p:tgtEl>
                                        <p:attrNameLst>
                                          <p:attrName>ppt_x</p:attrName>
                                          <p:attrName>ppt_y</p:attrName>
                                        </p:attrNameLst>
                                      </p:cBhvr>
                                      <p:rCtr x="0" y="16782"/>
                                    </p:animMotion>
                                  </p:childTnLst>
                                </p:cTn>
                              </p:par>
                            </p:childTnLst>
                          </p:cTn>
                        </p:par>
                        <p:par>
                          <p:cTn id="58" fill="hold">
                            <p:stCondLst>
                              <p:cond delay="2150"/>
                            </p:stCondLst>
                            <p:childTnLst>
                              <p:par>
                                <p:cTn id="59" presetID="42" presetClass="path" presetSubtype="0" accel="50000" decel="50000" fill="hold" nodeType="afterEffect">
                                  <p:stCondLst>
                                    <p:cond delay="500"/>
                                  </p:stCondLst>
                                  <p:childTnLst>
                                    <p:animMotion origin="layout" path="M 0 2.59259E-6 L 0 0.33403 " pathEditMode="relative" rAng="0" ptsTypes="AA">
                                      <p:cBhvr>
                                        <p:cTn id="60" dur="1500" fill="hold"/>
                                        <p:tgtEl>
                                          <p:spTgt spid="92"/>
                                        </p:tgtEl>
                                        <p:attrNameLst>
                                          <p:attrName>ppt_x</p:attrName>
                                          <p:attrName>ppt_y</p:attrName>
                                        </p:attrNameLst>
                                      </p:cBhvr>
                                      <p:rCtr x="0" y="1669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7" grpId="0" animBg="1"/>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D87CCAE5-24B5-DDD9-B4C0-6188FE758E2F}"/>
              </a:ext>
            </a:extLst>
          </p:cNvPr>
          <p:cNvGrpSpPr/>
          <p:nvPr/>
        </p:nvGrpSpPr>
        <p:grpSpPr>
          <a:xfrm>
            <a:off x="4692034" y="3033118"/>
            <a:ext cx="876101" cy="1659742"/>
            <a:chOff x="4365191" y="3016081"/>
            <a:chExt cx="700815" cy="1234230"/>
          </a:xfrm>
        </p:grpSpPr>
        <p:sp>
          <p:nvSpPr>
            <p:cNvPr id="29" name="Rectangle 28">
              <a:extLst>
                <a:ext uri="{FF2B5EF4-FFF2-40B4-BE49-F238E27FC236}">
                  <a16:creationId xmlns:a16="http://schemas.microsoft.com/office/drawing/2014/main" id="{CC183EC6-5B60-E79E-FB1A-6AD42F8AD88A}"/>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Oval 31">
              <a:extLst>
                <a:ext uri="{FF2B5EF4-FFF2-40B4-BE49-F238E27FC236}">
                  <a16:creationId xmlns:a16="http://schemas.microsoft.com/office/drawing/2014/main" id="{4B4B6BAF-4F7E-038D-1A0A-A11E5E387375}"/>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Oval 34">
              <a:extLst>
                <a:ext uri="{FF2B5EF4-FFF2-40B4-BE49-F238E27FC236}">
                  <a16:creationId xmlns:a16="http://schemas.microsoft.com/office/drawing/2014/main" id="{009EDCF4-B697-26CA-8BD0-891371521816}"/>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0" name="Group 59">
            <a:extLst>
              <a:ext uri="{FF2B5EF4-FFF2-40B4-BE49-F238E27FC236}">
                <a16:creationId xmlns:a16="http://schemas.microsoft.com/office/drawing/2014/main" id="{84E1956E-4C75-CB37-0F82-34D168FF7596}"/>
              </a:ext>
            </a:extLst>
          </p:cNvPr>
          <p:cNvGrpSpPr/>
          <p:nvPr/>
        </p:nvGrpSpPr>
        <p:grpSpPr>
          <a:xfrm>
            <a:off x="2572272" y="3033118"/>
            <a:ext cx="876101" cy="1659742"/>
            <a:chOff x="4365191" y="3016081"/>
            <a:chExt cx="700815" cy="1234230"/>
          </a:xfrm>
        </p:grpSpPr>
        <p:sp>
          <p:nvSpPr>
            <p:cNvPr id="61" name="Rectangle 60">
              <a:extLst>
                <a:ext uri="{FF2B5EF4-FFF2-40B4-BE49-F238E27FC236}">
                  <a16:creationId xmlns:a16="http://schemas.microsoft.com/office/drawing/2014/main" id="{4BE6A01D-C299-6714-EFB0-3F5442CE9E94}"/>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Oval 63">
              <a:extLst>
                <a:ext uri="{FF2B5EF4-FFF2-40B4-BE49-F238E27FC236}">
                  <a16:creationId xmlns:a16="http://schemas.microsoft.com/office/drawing/2014/main" id="{B2BD9D1C-4121-0004-08E0-341DF1DC456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Oval 64">
              <a:extLst>
                <a:ext uri="{FF2B5EF4-FFF2-40B4-BE49-F238E27FC236}">
                  <a16:creationId xmlns:a16="http://schemas.microsoft.com/office/drawing/2014/main" id="{009ED519-4CB9-CC1F-6944-3ED9C544CF25}"/>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66" name="Group 65">
            <a:extLst>
              <a:ext uri="{FF2B5EF4-FFF2-40B4-BE49-F238E27FC236}">
                <a16:creationId xmlns:a16="http://schemas.microsoft.com/office/drawing/2014/main" id="{4D457981-57C4-2BFB-6DFC-66E23E1F13B9}"/>
              </a:ext>
            </a:extLst>
          </p:cNvPr>
          <p:cNvGrpSpPr/>
          <p:nvPr/>
        </p:nvGrpSpPr>
        <p:grpSpPr>
          <a:xfrm>
            <a:off x="6813917" y="3033118"/>
            <a:ext cx="876101" cy="1659742"/>
            <a:chOff x="4365191" y="3016081"/>
            <a:chExt cx="700815" cy="1234230"/>
          </a:xfrm>
        </p:grpSpPr>
        <p:sp>
          <p:nvSpPr>
            <p:cNvPr id="67" name="Rectangle 66">
              <a:extLst>
                <a:ext uri="{FF2B5EF4-FFF2-40B4-BE49-F238E27FC236}">
                  <a16:creationId xmlns:a16="http://schemas.microsoft.com/office/drawing/2014/main" id="{5F74365C-80E9-0436-EBC1-CE61704E2923}"/>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a16="http://schemas.microsoft.com/office/drawing/2014/main" id="{20134E08-35CC-8FD5-0DF0-B0E92D8B032F}"/>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a16="http://schemas.microsoft.com/office/drawing/2014/main" id="{4D4768B5-7A82-BF8B-9285-6E40FB0FB4F0}"/>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70" name="Group 69">
            <a:extLst>
              <a:ext uri="{FF2B5EF4-FFF2-40B4-BE49-F238E27FC236}">
                <a16:creationId xmlns:a16="http://schemas.microsoft.com/office/drawing/2014/main" id="{CCA4EA0C-91D4-BA95-389E-57D56B3C3759}"/>
              </a:ext>
            </a:extLst>
          </p:cNvPr>
          <p:cNvGrpSpPr/>
          <p:nvPr/>
        </p:nvGrpSpPr>
        <p:grpSpPr>
          <a:xfrm>
            <a:off x="8944171" y="3033118"/>
            <a:ext cx="876101" cy="1659742"/>
            <a:chOff x="4365191" y="3016081"/>
            <a:chExt cx="700815" cy="1234230"/>
          </a:xfrm>
        </p:grpSpPr>
        <p:sp>
          <p:nvSpPr>
            <p:cNvPr id="71" name="Rectangle 70">
              <a:extLst>
                <a:ext uri="{FF2B5EF4-FFF2-40B4-BE49-F238E27FC236}">
                  <a16:creationId xmlns:a16="http://schemas.microsoft.com/office/drawing/2014/main" id="{E0CAE4B2-996E-D714-9CC2-95E7488F9DB2}"/>
                </a:ext>
              </a:extLst>
            </p:cNvPr>
            <p:cNvSpPr/>
            <p:nvPr/>
          </p:nvSpPr>
          <p:spPr>
            <a:xfrm>
              <a:off x="4432066" y="3255579"/>
              <a:ext cx="553664" cy="847858"/>
            </a:xfrm>
            <a:prstGeom prst="rect">
              <a:avLst/>
            </a:prstGeom>
            <a:solidFill>
              <a:srgbClr val="5FE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Oval 71">
              <a:extLst>
                <a:ext uri="{FF2B5EF4-FFF2-40B4-BE49-F238E27FC236}">
                  <a16:creationId xmlns:a16="http://schemas.microsoft.com/office/drawing/2014/main" id="{9E4541B4-51F1-180C-07D3-A1A8873BB7E8}"/>
                </a:ext>
              </a:extLst>
            </p:cNvPr>
            <p:cNvSpPr/>
            <p:nvPr/>
          </p:nvSpPr>
          <p:spPr>
            <a:xfrm>
              <a:off x="4365191" y="3016081"/>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3" name="Oval 72">
              <a:extLst>
                <a:ext uri="{FF2B5EF4-FFF2-40B4-BE49-F238E27FC236}">
                  <a16:creationId xmlns:a16="http://schemas.microsoft.com/office/drawing/2014/main" id="{38630B89-319A-D46B-C173-BADD9DE775DD}"/>
                </a:ext>
              </a:extLst>
            </p:cNvPr>
            <p:cNvSpPr/>
            <p:nvPr/>
          </p:nvSpPr>
          <p:spPr>
            <a:xfrm>
              <a:off x="4369929" y="3942323"/>
              <a:ext cx="696077" cy="3079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9" name="Oval 8">
            <a:extLst>
              <a:ext uri="{FF2B5EF4-FFF2-40B4-BE49-F238E27FC236}">
                <a16:creationId xmlns:a16="http://schemas.microsoft.com/office/drawing/2014/main" id="{A6749B4F-4631-BFD5-DED7-FCD279D7505F}"/>
              </a:ext>
            </a:extLst>
          </p:cNvPr>
          <p:cNvSpPr/>
          <p:nvPr/>
        </p:nvSpPr>
        <p:spPr>
          <a:xfrm>
            <a:off x="1062396" y="2957269"/>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Oval 9">
            <a:extLst>
              <a:ext uri="{FF2B5EF4-FFF2-40B4-BE49-F238E27FC236}">
                <a16:creationId xmlns:a16="http://schemas.microsoft.com/office/drawing/2014/main" id="{9F1307A3-AC27-AE64-FF09-C96ADA63AF9D}"/>
              </a:ext>
            </a:extLst>
          </p:cNvPr>
          <p:cNvSpPr/>
          <p:nvPr/>
        </p:nvSpPr>
        <p:spPr>
          <a:xfrm>
            <a:off x="3191347" y="2968458"/>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6" name="Oval 15">
            <a:extLst>
              <a:ext uri="{FF2B5EF4-FFF2-40B4-BE49-F238E27FC236}">
                <a16:creationId xmlns:a16="http://schemas.microsoft.com/office/drawing/2014/main" id="{10F71570-DE78-3B29-54E2-CF5922857979}"/>
              </a:ext>
            </a:extLst>
          </p:cNvPr>
          <p:cNvSpPr/>
          <p:nvPr/>
        </p:nvSpPr>
        <p:spPr>
          <a:xfrm>
            <a:off x="5320298" y="2957269"/>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Oval 16">
            <a:extLst>
              <a:ext uri="{FF2B5EF4-FFF2-40B4-BE49-F238E27FC236}">
                <a16:creationId xmlns:a16="http://schemas.microsoft.com/office/drawing/2014/main" id="{9117D0CD-76C9-FDC7-C613-72D0524DF672}"/>
              </a:ext>
            </a:extLst>
          </p:cNvPr>
          <p:cNvSpPr/>
          <p:nvPr/>
        </p:nvSpPr>
        <p:spPr>
          <a:xfrm>
            <a:off x="7444901" y="2957269"/>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Oval 17">
            <a:extLst>
              <a:ext uri="{FF2B5EF4-FFF2-40B4-BE49-F238E27FC236}">
                <a16:creationId xmlns:a16="http://schemas.microsoft.com/office/drawing/2014/main" id="{861F136C-F458-AD72-D523-996AE2356436}"/>
              </a:ext>
            </a:extLst>
          </p:cNvPr>
          <p:cNvSpPr/>
          <p:nvPr/>
        </p:nvSpPr>
        <p:spPr>
          <a:xfrm>
            <a:off x="9569504" y="2968458"/>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5" name="Group 14">
            <a:extLst>
              <a:ext uri="{FF2B5EF4-FFF2-40B4-BE49-F238E27FC236}">
                <a16:creationId xmlns:a16="http://schemas.microsoft.com/office/drawing/2014/main" id="{3B101BAD-7E65-9FA3-EA5D-99EE488AB50C}"/>
              </a:ext>
            </a:extLst>
          </p:cNvPr>
          <p:cNvGrpSpPr/>
          <p:nvPr/>
        </p:nvGrpSpPr>
        <p:grpSpPr>
          <a:xfrm>
            <a:off x="5666641" y="3033118"/>
            <a:ext cx="1067270" cy="1187948"/>
            <a:chOff x="5092626" y="2648668"/>
            <a:chExt cx="1590033" cy="1769822"/>
          </a:xfrm>
        </p:grpSpPr>
        <p:pic>
          <p:nvPicPr>
            <p:cNvPr id="12" name="Picture 11">
              <a:extLst>
                <a:ext uri="{FF2B5EF4-FFF2-40B4-BE49-F238E27FC236}">
                  <a16:creationId xmlns:a16="http://schemas.microsoft.com/office/drawing/2014/main" id="{B7CD0099-CE21-1DC2-3552-F2BC09E61532}"/>
                </a:ext>
              </a:extLst>
            </p:cNvPr>
            <p:cNvPicPr>
              <a:picLocks noChangeAspect="1"/>
            </p:cNvPicPr>
            <p:nvPr/>
          </p:nvPicPr>
          <p:blipFill>
            <a:blip r:embed="rId2">
              <a:extLst>
                <a:ext uri="{28A0092B-C50C-407E-A947-70E740481C1C}">
                  <a14:useLocalDpi xmlns:a14="http://schemas.microsoft.com/office/drawing/2010/main" val="0"/>
                </a:ext>
              </a:extLst>
            </a:blip>
            <a:srcRect l="5193" r="5193"/>
            <a:stretch/>
          </p:blipFill>
          <p:spPr>
            <a:xfrm>
              <a:off x="5092626" y="2648668"/>
              <a:ext cx="1590033" cy="1769822"/>
            </a:xfrm>
            <a:prstGeom prst="rect">
              <a:avLst/>
            </a:prstGeom>
          </p:spPr>
        </p:pic>
        <p:grpSp>
          <p:nvGrpSpPr>
            <p:cNvPr id="14" name="Group 13">
              <a:extLst>
                <a:ext uri="{FF2B5EF4-FFF2-40B4-BE49-F238E27FC236}">
                  <a16:creationId xmlns:a16="http://schemas.microsoft.com/office/drawing/2014/main" id="{5FEBB250-90A7-D233-3514-F7DDD98D215C}"/>
                </a:ext>
              </a:extLst>
            </p:cNvPr>
            <p:cNvGrpSpPr/>
            <p:nvPr/>
          </p:nvGrpSpPr>
          <p:grpSpPr>
            <a:xfrm>
              <a:off x="5572568" y="3450555"/>
              <a:ext cx="713452" cy="747430"/>
              <a:chOff x="5572568" y="3450555"/>
              <a:chExt cx="713452" cy="747430"/>
            </a:xfrm>
          </p:grpSpPr>
          <p:pic>
            <p:nvPicPr>
              <p:cNvPr id="13" name="Picture 12" descr="Icon&#10;&#10;Description automatically generated">
                <a:extLst>
                  <a:ext uri="{FF2B5EF4-FFF2-40B4-BE49-F238E27FC236}">
                    <a16:creationId xmlns:a16="http://schemas.microsoft.com/office/drawing/2014/main" id="{1EFE1421-6A7B-8F5B-1D23-5701CFDDDDAC}"/>
                  </a:ext>
                </a:extLst>
              </p:cNvPr>
              <p:cNvPicPr>
                <a:picLocks noChangeAspect="1"/>
              </p:cNvPicPr>
              <p:nvPr/>
            </p:nvPicPr>
            <p:blipFill rotWithShape="1">
              <a:blip r:embed="rId3">
                <a:alphaModFix amt="23000"/>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t="24310"/>
              <a:stretch/>
            </p:blipFill>
            <p:spPr>
              <a:xfrm rot="2148251">
                <a:off x="5572568" y="3642938"/>
                <a:ext cx="637495" cy="555047"/>
              </a:xfrm>
              <a:prstGeom prst="rect">
                <a:avLst/>
              </a:prstGeom>
            </p:spPr>
          </p:pic>
          <p:pic>
            <p:nvPicPr>
              <p:cNvPr id="11" name="Picture 10" descr="Icon&#10;&#10;Description automatically generated">
                <a:extLst>
                  <a:ext uri="{FF2B5EF4-FFF2-40B4-BE49-F238E27FC236}">
                    <a16:creationId xmlns:a16="http://schemas.microsoft.com/office/drawing/2014/main" id="{C0B1461F-F61A-19DD-E956-95D0A3B23656}"/>
                  </a:ext>
                </a:extLst>
              </p:cNvPr>
              <p:cNvPicPr>
                <a:picLocks noChangeAspect="1"/>
              </p:cNvPicPr>
              <p:nvPr/>
            </p:nvPicPr>
            <p:blipFill>
              <a:blip r:embed="rId5">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rot="2148251">
                <a:off x="5648525" y="3450555"/>
                <a:ext cx="637495" cy="733319"/>
              </a:xfrm>
              <a:prstGeom prst="rect">
                <a:avLst/>
              </a:prstGeom>
            </p:spPr>
          </p:pic>
        </p:grpSp>
      </p:grpSp>
      <p:grpSp>
        <p:nvGrpSpPr>
          <p:cNvPr id="26" name="Group 25">
            <a:extLst>
              <a:ext uri="{FF2B5EF4-FFF2-40B4-BE49-F238E27FC236}">
                <a16:creationId xmlns:a16="http://schemas.microsoft.com/office/drawing/2014/main" id="{69C80791-F7FA-C56F-F48C-6DD198152F7A}"/>
              </a:ext>
            </a:extLst>
          </p:cNvPr>
          <p:cNvGrpSpPr/>
          <p:nvPr/>
        </p:nvGrpSpPr>
        <p:grpSpPr>
          <a:xfrm rot="741419">
            <a:off x="1405788" y="3110791"/>
            <a:ext cx="996768" cy="1112080"/>
            <a:chOff x="834826" y="2023759"/>
            <a:chExt cx="1118342" cy="1247719"/>
          </a:xfrm>
        </p:grpSpPr>
        <p:grpSp>
          <p:nvGrpSpPr>
            <p:cNvPr id="24" name="Group 23">
              <a:extLst>
                <a:ext uri="{FF2B5EF4-FFF2-40B4-BE49-F238E27FC236}">
                  <a16:creationId xmlns:a16="http://schemas.microsoft.com/office/drawing/2014/main" id="{19C6691A-E401-BBF0-22B8-2F3D468D7440}"/>
                </a:ext>
              </a:extLst>
            </p:cNvPr>
            <p:cNvGrpSpPr/>
            <p:nvPr/>
          </p:nvGrpSpPr>
          <p:grpSpPr>
            <a:xfrm>
              <a:off x="834826" y="2023759"/>
              <a:ext cx="1118342" cy="1247719"/>
              <a:chOff x="834826" y="2023759"/>
              <a:chExt cx="1118342" cy="1247719"/>
            </a:xfrm>
          </p:grpSpPr>
          <p:pic>
            <p:nvPicPr>
              <p:cNvPr id="5" name="Picture 4">
                <a:extLst>
                  <a:ext uri="{FF2B5EF4-FFF2-40B4-BE49-F238E27FC236}">
                    <a16:creationId xmlns:a16="http://schemas.microsoft.com/office/drawing/2014/main" id="{FF9CA3D3-3A13-C44E-56A3-957F984CCA88}"/>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35337" t="36065" r="57591" b="54006"/>
              <a:stretch/>
            </p:blipFill>
            <p:spPr>
              <a:xfrm>
                <a:off x="1102519" y="2445544"/>
                <a:ext cx="98190" cy="137880"/>
              </a:xfrm>
              <a:prstGeom prst="rect">
                <a:avLst/>
              </a:prstGeom>
              <a:effectLst>
                <a:outerShdw blurRad="50800" dist="38100" dir="5400000" algn="t" rotWithShape="0">
                  <a:prstClr val="black">
                    <a:alpha val="40000"/>
                  </a:prstClr>
                </a:outerShdw>
              </a:effectLst>
            </p:spPr>
          </p:pic>
          <p:pic>
            <p:nvPicPr>
              <p:cNvPr id="21" name="Picture 20" descr="Icon&#10;&#10;Description automatically generated">
                <a:extLst>
                  <a:ext uri="{FF2B5EF4-FFF2-40B4-BE49-F238E27FC236}">
                    <a16:creationId xmlns:a16="http://schemas.microsoft.com/office/drawing/2014/main" id="{6873162A-4345-D1A3-1722-FEDF1C838027}"/>
                  </a:ext>
                </a:extLst>
              </p:cNvPr>
              <p:cNvPicPr>
                <a:picLocks noChangeAspect="1"/>
              </p:cNvPicPr>
              <p:nvPr/>
            </p:nvPicPr>
            <p:blipFill rotWithShape="1">
              <a:blip r:embed="rId8">
                <a:extLst>
                  <a:ext uri="{28A0092B-C50C-407E-A947-70E740481C1C}">
                    <a14:useLocalDpi xmlns:a14="http://schemas.microsoft.com/office/drawing/2010/main" val="0"/>
                  </a:ext>
                </a:extLst>
              </a:blip>
              <a:srcRect l="30459" b="34595"/>
              <a:stretch/>
            </p:blipFill>
            <p:spPr>
              <a:xfrm rot="209634">
                <a:off x="1306307" y="2023759"/>
                <a:ext cx="646861" cy="699831"/>
              </a:xfrm>
              <a:prstGeom prst="rect">
                <a:avLst/>
              </a:prstGeom>
            </p:spPr>
          </p:pic>
          <p:pic>
            <p:nvPicPr>
              <p:cNvPr id="22" name="Picture 21" descr="Icon&#10;&#10;Description automatically generated">
                <a:extLst>
                  <a:ext uri="{FF2B5EF4-FFF2-40B4-BE49-F238E27FC236}">
                    <a16:creationId xmlns:a16="http://schemas.microsoft.com/office/drawing/2014/main" id="{B7DB2ECC-2115-D08C-96BA-0626B5BBD703}"/>
                  </a:ext>
                </a:extLst>
              </p:cNvPr>
              <p:cNvPicPr>
                <a:picLocks noChangeAspect="1"/>
              </p:cNvPicPr>
              <p:nvPr/>
            </p:nvPicPr>
            <p:blipFill rotWithShape="1">
              <a:blip r:embed="rId8">
                <a:extLst>
                  <a:ext uri="{28A0092B-C50C-407E-A947-70E740481C1C}">
                    <a14:useLocalDpi xmlns:a14="http://schemas.microsoft.com/office/drawing/2010/main" val="0"/>
                  </a:ext>
                </a:extLst>
              </a:blip>
              <a:srcRect l="-2704" t="44697" r="44030" b="1138"/>
              <a:stretch/>
            </p:blipFill>
            <p:spPr>
              <a:xfrm rot="19823813">
                <a:off x="834826" y="2746799"/>
                <a:ext cx="494099" cy="524679"/>
              </a:xfrm>
              <a:prstGeom prst="rect">
                <a:avLst/>
              </a:prstGeom>
            </p:spPr>
          </p:pic>
          <p:pic>
            <p:nvPicPr>
              <p:cNvPr id="23" name="Picture 22">
                <a:extLst>
                  <a:ext uri="{FF2B5EF4-FFF2-40B4-BE49-F238E27FC236}">
                    <a16:creationId xmlns:a16="http://schemas.microsoft.com/office/drawing/2014/main" id="{6272894D-59D2-AEE9-1A6B-40C5E9239E83}"/>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5469" b="89844" l="9961" r="96094">
                            <a14:foregroundMark x1="29492" y1="53711" x2="33203" y2="82227"/>
                            <a14:foregroundMark x1="33203" y1="82227" x2="33203" y2="82227"/>
                            <a14:foregroundMark x1="40039" y1="39648" x2="40039" y2="39648"/>
                            <a14:foregroundMark x1="63477" y1="65625" x2="63477" y2="65625"/>
                            <a14:foregroundMark x1="57617" y1="68359" x2="57617" y2="68359"/>
                            <a14:foregroundMark x1="92773" y1="28516" x2="92773" y2="28516"/>
                            <a14:foregroundMark x1="74805" y1="8594" x2="74805" y2="8594"/>
                            <a14:foregroundMark x1="73828" y1="5469" x2="73828" y2="5469"/>
                            <a14:foregroundMark x1="96094" y1="28906" x2="96094" y2="28906"/>
                            <a14:backgroundMark x1="33594" y1="16016" x2="18555" y2="9375"/>
                            <a14:backgroundMark x1="18555" y1="9375" x2="9375" y2="8398"/>
                            <a14:backgroundMark x1="45117" y1="30078" x2="42969" y2="17773"/>
                            <a14:backgroundMark x1="42969" y1="17773" x2="13477" y2="5273"/>
                            <a14:backgroundMark x1="13477" y1="5273" x2="3516" y2="23828"/>
                            <a14:backgroundMark x1="3516" y1="23828" x2="5078" y2="25391"/>
                            <a14:backgroundMark x1="43750" y1="9961" x2="14453" y2="25000"/>
                            <a14:backgroundMark x1="14453" y1="25000" x2="14063" y2="37695"/>
                            <a14:backgroundMark x1="14063" y1="37695" x2="16211" y2="37305"/>
                          </a14:backgroundRemoval>
                        </a14:imgEffect>
                        <a14:imgEffect>
                          <a14:brightnessContrast contrast="40000"/>
                        </a14:imgEffect>
                      </a14:imgLayer>
                    </a14:imgProps>
                  </a:ext>
                </a:extLst>
              </a:blip>
              <a:srcRect l="54200" t="61445" r="32765" b="27923"/>
              <a:stretch/>
            </p:blipFill>
            <p:spPr>
              <a:xfrm>
                <a:off x="1364456" y="2797969"/>
                <a:ext cx="180975" cy="147637"/>
              </a:xfrm>
              <a:prstGeom prst="rect">
                <a:avLst/>
              </a:prstGeom>
              <a:effectLst>
                <a:outerShdw blurRad="50800" dist="38100" dir="5400000" algn="t" rotWithShape="0">
                  <a:prstClr val="black">
                    <a:alpha val="40000"/>
                  </a:prstClr>
                </a:outerShdw>
              </a:effectLst>
            </p:spPr>
          </p:pic>
        </p:grpSp>
        <p:sp>
          <p:nvSpPr>
            <p:cNvPr id="25" name="Isosceles Triangle 24">
              <a:extLst>
                <a:ext uri="{FF2B5EF4-FFF2-40B4-BE49-F238E27FC236}">
                  <a16:creationId xmlns:a16="http://schemas.microsoft.com/office/drawing/2014/main" id="{80CE2597-38AC-F788-7A43-28F1315B20C8}"/>
                </a:ext>
              </a:extLst>
            </p:cNvPr>
            <p:cNvSpPr/>
            <p:nvPr/>
          </p:nvSpPr>
          <p:spPr>
            <a:xfrm rot="11141138">
              <a:off x="973888" y="2664228"/>
              <a:ext cx="311204" cy="80910"/>
            </a:xfrm>
            <a:prstGeom prst="triangle">
              <a:avLst>
                <a:gd name="adj" fmla="val 48260"/>
              </a:avLst>
            </a:prstGeom>
            <a:solidFill>
              <a:srgbClr val="00B0F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34" name="Group 33">
            <a:extLst>
              <a:ext uri="{FF2B5EF4-FFF2-40B4-BE49-F238E27FC236}">
                <a16:creationId xmlns:a16="http://schemas.microsoft.com/office/drawing/2014/main" id="{5EEA7CBB-AABD-C7DE-B2D2-1C450F3B2F86}"/>
              </a:ext>
            </a:extLst>
          </p:cNvPr>
          <p:cNvGrpSpPr/>
          <p:nvPr/>
        </p:nvGrpSpPr>
        <p:grpSpPr>
          <a:xfrm>
            <a:off x="3244165" y="2956171"/>
            <a:ext cx="1530457" cy="1351903"/>
            <a:chOff x="7210291" y="1769418"/>
            <a:chExt cx="2657775" cy="2347702"/>
          </a:xfrm>
        </p:grpSpPr>
        <p:pic>
          <p:nvPicPr>
            <p:cNvPr id="30" name="Picture 29">
              <a:extLst>
                <a:ext uri="{FF2B5EF4-FFF2-40B4-BE49-F238E27FC236}">
                  <a16:creationId xmlns:a16="http://schemas.microsoft.com/office/drawing/2014/main" id="{0CECF0A2-007D-0F07-09C2-B51F9AF3F39B}"/>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7210291" y="1769418"/>
              <a:ext cx="2657775" cy="2347702"/>
            </a:xfrm>
            <a:prstGeom prst="rect">
              <a:avLst/>
            </a:prstGeom>
          </p:spPr>
        </p:pic>
        <p:pic>
          <p:nvPicPr>
            <p:cNvPr id="31" name="Picture 30" descr="Icon&#10;&#10;Description automatically generated">
              <a:extLst>
                <a:ext uri="{FF2B5EF4-FFF2-40B4-BE49-F238E27FC236}">
                  <a16:creationId xmlns:a16="http://schemas.microsoft.com/office/drawing/2014/main" id="{7119B84F-8EDB-CDFB-200F-3175759E9E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988491">
              <a:off x="9049004" y="2319990"/>
              <a:ext cx="326648" cy="375748"/>
            </a:xfrm>
            <a:prstGeom prst="rect">
              <a:avLst/>
            </a:prstGeom>
            <a:effectLst/>
          </p:spPr>
        </p:pic>
        <p:sp>
          <p:nvSpPr>
            <p:cNvPr id="33" name="Rectangle 32">
              <a:extLst>
                <a:ext uri="{FF2B5EF4-FFF2-40B4-BE49-F238E27FC236}">
                  <a16:creationId xmlns:a16="http://schemas.microsoft.com/office/drawing/2014/main" id="{BCE7A720-5EE9-E439-4BB0-9A695883221A}"/>
                </a:ext>
              </a:extLst>
            </p:cNvPr>
            <p:cNvSpPr/>
            <p:nvPr/>
          </p:nvSpPr>
          <p:spPr>
            <a:xfrm rot="1212442">
              <a:off x="8894095" y="2740011"/>
              <a:ext cx="379010" cy="175956"/>
            </a:xfrm>
            <a:prstGeom prst="rect">
              <a:avLst/>
            </a:prstGeom>
            <a:solidFill>
              <a:srgbClr val="FFC94D"/>
            </a:solidFill>
          </p:spPr>
          <p:style>
            <a:lnRef idx="2">
              <a:schemeClr val="accent4">
                <a:shade val="50000"/>
              </a:schemeClr>
            </a:lnRef>
            <a:fillRef idx="1">
              <a:schemeClr val="accent4"/>
            </a:fillRef>
            <a:effectRef idx="0">
              <a:schemeClr val="accent4"/>
            </a:effectRef>
            <a:fontRef idx="minor">
              <a:schemeClr val="lt1"/>
            </a:fontRef>
          </p:style>
          <p:txBody>
            <a:bodyPr lIns="0" tIns="0" rIns="0" bIns="0" rtlCol="0" anchor="ctr"/>
            <a:lstStyle/>
            <a:p>
              <a:pPr algn="ctr"/>
              <a:r>
                <a:rPr lang="en-ZA" sz="1000"/>
                <a:t>BUY</a:t>
              </a:r>
              <a:endParaRPr lang="en-ZA" sz="800"/>
            </a:p>
          </p:txBody>
        </p:sp>
      </p:grpSp>
      <p:grpSp>
        <p:nvGrpSpPr>
          <p:cNvPr id="20" name="Group 19">
            <a:extLst>
              <a:ext uri="{FF2B5EF4-FFF2-40B4-BE49-F238E27FC236}">
                <a16:creationId xmlns:a16="http://schemas.microsoft.com/office/drawing/2014/main" id="{38AC2B08-76D6-285F-4828-8E1656402236}"/>
              </a:ext>
            </a:extLst>
          </p:cNvPr>
          <p:cNvGrpSpPr/>
          <p:nvPr/>
        </p:nvGrpSpPr>
        <p:grpSpPr>
          <a:xfrm>
            <a:off x="7657722" y="3141230"/>
            <a:ext cx="1301993" cy="933120"/>
            <a:chOff x="5916827" y="2103468"/>
            <a:chExt cx="1535846" cy="1100721"/>
          </a:xfrm>
        </p:grpSpPr>
        <p:pic>
          <p:nvPicPr>
            <p:cNvPr id="3" name="Picture 2" descr="Icon&#10;&#10;Description automatically generated">
              <a:extLst>
                <a:ext uri="{FF2B5EF4-FFF2-40B4-BE49-F238E27FC236}">
                  <a16:creationId xmlns:a16="http://schemas.microsoft.com/office/drawing/2014/main" id="{957B3C27-EF7E-BF76-9AD6-D1C4C33C8587}"/>
                </a:ext>
              </a:extLst>
            </p:cNvPr>
            <p:cNvPicPr>
              <a:picLocks noChangeAspect="1"/>
            </p:cNvPicPr>
            <p:nvPr/>
          </p:nvPicPr>
          <p:blipFill>
            <a:blip r:embed="rId10">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rot="17364310">
              <a:off x="6403568" y="2030133"/>
              <a:ext cx="975769" cy="1122440"/>
            </a:xfrm>
            <a:prstGeom prst="rect">
              <a:avLst/>
            </a:prstGeom>
            <a:effectLst/>
          </p:spPr>
        </p:pic>
        <p:pic>
          <p:nvPicPr>
            <p:cNvPr id="19" name="Picture 18" descr="A picture containing dark, blur&#10;&#10;Description automatically generated">
              <a:extLst>
                <a:ext uri="{FF2B5EF4-FFF2-40B4-BE49-F238E27FC236}">
                  <a16:creationId xmlns:a16="http://schemas.microsoft.com/office/drawing/2014/main" id="{CEF6F4ED-3E50-D3D6-E2E2-2DFAB34B458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412617" y="2141533"/>
              <a:ext cx="945012" cy="1052938"/>
            </a:xfrm>
            <a:prstGeom prst="rect">
              <a:avLst/>
            </a:prstGeom>
          </p:spPr>
        </p:pic>
        <p:pic>
          <p:nvPicPr>
            <p:cNvPr id="7" name="Picture 6">
              <a:extLst>
                <a:ext uri="{FF2B5EF4-FFF2-40B4-BE49-F238E27FC236}">
                  <a16:creationId xmlns:a16="http://schemas.microsoft.com/office/drawing/2014/main" id="{325E02D2-9AED-9B14-ED97-0ADFE8E0FE57}"/>
                </a:ext>
              </a:extLst>
            </p:cNvPr>
            <p:cNvPicPr>
              <a:picLocks noChangeAspect="1"/>
            </p:cNvPicPr>
            <p:nvPr/>
          </p:nvPicPr>
          <p:blipFill rotWithShape="1">
            <a:blip r:embed="rId12">
              <a:extLst>
                <a:ext uri="{28A0092B-C50C-407E-A947-70E740481C1C}">
                  <a14:useLocalDpi xmlns:a14="http://schemas.microsoft.com/office/drawing/2010/main" val="0"/>
                </a:ext>
              </a:extLst>
            </a:blip>
            <a:srcRect l="8435" b="17477"/>
            <a:stretch/>
          </p:blipFill>
          <p:spPr>
            <a:xfrm rot="20211473">
              <a:off x="5916827" y="2199759"/>
              <a:ext cx="1120011" cy="1004430"/>
            </a:xfrm>
            <a:prstGeom prst="rect">
              <a:avLst/>
            </a:prstGeom>
          </p:spPr>
        </p:pic>
      </p:grpSp>
      <p:sp>
        <p:nvSpPr>
          <p:cNvPr id="2" name="TextBox 1">
            <a:extLst>
              <a:ext uri="{FF2B5EF4-FFF2-40B4-BE49-F238E27FC236}">
                <a16:creationId xmlns:a16="http://schemas.microsoft.com/office/drawing/2014/main" id="{D89345FB-CED1-B41A-8E1F-717045B835A9}"/>
              </a:ext>
            </a:extLst>
          </p:cNvPr>
          <p:cNvSpPr txBox="1"/>
          <p:nvPr/>
        </p:nvSpPr>
        <p:spPr>
          <a:xfrm>
            <a:off x="1949235" y="318829"/>
            <a:ext cx="829353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ZA" sz="2800" b="1" i="0" u="none" strike="noStrike" kern="1200" cap="none" spc="0" normalizeH="0" baseline="0" noProof="0">
                <a:ln>
                  <a:noFill/>
                </a:ln>
                <a:solidFill>
                  <a:srgbClr val="0C3C98"/>
                </a:solidFill>
                <a:effectLst/>
                <a:uLnTx/>
                <a:uFillTx/>
                <a:latin typeface="Helvetica" panose="020B0604020202020204" pitchFamily="34" charset="0"/>
                <a:ea typeface="Roboto" pitchFamily="2" charset="0"/>
                <a:cs typeface="Helvetica" panose="020B0604020202020204" pitchFamily="34" charset="0"/>
              </a:rPr>
              <a:t>THE PROCESS OF 3D PRINTING SPARE PARTS</a:t>
            </a:r>
          </a:p>
        </p:txBody>
      </p:sp>
      <p:sp>
        <p:nvSpPr>
          <p:cNvPr id="6" name="TextBox 5">
            <a:extLst>
              <a:ext uri="{FF2B5EF4-FFF2-40B4-BE49-F238E27FC236}">
                <a16:creationId xmlns:a16="http://schemas.microsoft.com/office/drawing/2014/main" id="{28F98DC8-3BA6-BAEC-40F8-FF0C5139F220}"/>
              </a:ext>
            </a:extLst>
          </p:cNvPr>
          <p:cNvSpPr txBox="1"/>
          <p:nvPr/>
        </p:nvSpPr>
        <p:spPr>
          <a:xfrm>
            <a:off x="2518902" y="946733"/>
            <a:ext cx="715419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2000">
                <a:solidFill>
                  <a:srgbClr val="56BAF0"/>
                </a:solidFill>
                <a:latin typeface="Helvetica" panose="020B0604020202020204" pitchFamily="34" charset="0"/>
                <a:ea typeface="Roboto" pitchFamily="2" charset="0"/>
                <a:cs typeface="Helvetica" panose="020B0604020202020204" pitchFamily="34" charset="0"/>
              </a:rPr>
              <a:t>SERVICE</a:t>
            </a:r>
            <a:r>
              <a:rPr kumimoji="0" lang="en-ZA" sz="2000" b="0" i="0" u="none" strike="noStrike" kern="1200" cap="none" spc="0" normalizeH="0" noProof="0">
                <a:ln>
                  <a:noFill/>
                </a:ln>
                <a:solidFill>
                  <a:srgbClr val="56BAF0"/>
                </a:solidFill>
                <a:effectLst/>
                <a:uLnTx/>
                <a:uFillTx/>
                <a:latin typeface="Helvetica" panose="020B0604020202020204" pitchFamily="34" charset="0"/>
                <a:ea typeface="Roboto" pitchFamily="2" charset="0"/>
                <a:cs typeface="Helvetica" panose="020B0604020202020204" pitchFamily="34" charset="0"/>
              </a:rPr>
              <a:t> TO THE MINES</a:t>
            </a:r>
            <a:endParaRPr kumimoji="0" lang="en-ZA" sz="2000" b="0" i="0" u="none" strike="noStrike" kern="1200" cap="none" spc="0" normalizeH="0" baseline="0" noProof="0">
              <a:ln>
                <a:noFill/>
              </a:ln>
              <a:solidFill>
                <a:srgbClr val="56BAF0"/>
              </a:solidFill>
              <a:effectLst/>
              <a:uLnTx/>
              <a:uFillTx/>
              <a:latin typeface="Helvetica" panose="020B0604020202020204" pitchFamily="34" charset="0"/>
              <a:ea typeface="Roboto" pitchFamily="2" charset="0"/>
              <a:cs typeface="Helvetica" panose="020B0604020202020204" pitchFamily="34" charset="0"/>
            </a:endParaRPr>
          </a:p>
        </p:txBody>
      </p:sp>
      <p:sp>
        <p:nvSpPr>
          <p:cNvPr id="76" name="TextBox 75">
            <a:extLst>
              <a:ext uri="{FF2B5EF4-FFF2-40B4-BE49-F238E27FC236}">
                <a16:creationId xmlns:a16="http://schemas.microsoft.com/office/drawing/2014/main" id="{1776351E-C305-913A-F6E7-E6DC30B468AA}"/>
              </a:ext>
            </a:extLst>
          </p:cNvPr>
          <p:cNvSpPr txBox="1"/>
          <p:nvPr/>
        </p:nvSpPr>
        <p:spPr>
          <a:xfrm>
            <a:off x="1207147" y="426901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PART BREAKS</a:t>
            </a:r>
            <a:endParaRPr lang="en-ZA" sz="1200">
              <a:solidFill>
                <a:schemeClr val="bg1"/>
              </a:solidFill>
            </a:endParaRPr>
          </a:p>
        </p:txBody>
      </p:sp>
      <p:sp>
        <p:nvSpPr>
          <p:cNvPr id="77" name="TextBox 76">
            <a:extLst>
              <a:ext uri="{FF2B5EF4-FFF2-40B4-BE49-F238E27FC236}">
                <a16:creationId xmlns:a16="http://schemas.microsoft.com/office/drawing/2014/main" id="{88C31B6C-DF1D-B4E8-558B-14B6CFBE232D}"/>
              </a:ext>
            </a:extLst>
          </p:cNvPr>
          <p:cNvSpPr txBox="1"/>
          <p:nvPr/>
        </p:nvSpPr>
        <p:spPr>
          <a:xfrm>
            <a:off x="3327727" y="426901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ORDER PART</a:t>
            </a:r>
            <a:endParaRPr lang="en-ZA" sz="1200">
              <a:solidFill>
                <a:schemeClr val="bg1"/>
              </a:solidFill>
            </a:endParaRPr>
          </a:p>
        </p:txBody>
      </p:sp>
      <p:sp>
        <p:nvSpPr>
          <p:cNvPr id="87" name="TextBox 86">
            <a:extLst>
              <a:ext uri="{FF2B5EF4-FFF2-40B4-BE49-F238E27FC236}">
                <a16:creationId xmlns:a16="http://schemas.microsoft.com/office/drawing/2014/main" id="{0CE79A40-337C-609C-F647-5E17CDB94CCB}"/>
              </a:ext>
            </a:extLst>
          </p:cNvPr>
          <p:cNvSpPr txBox="1"/>
          <p:nvPr/>
        </p:nvSpPr>
        <p:spPr>
          <a:xfrm>
            <a:off x="5461493" y="426901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PRINT PART</a:t>
            </a:r>
            <a:endParaRPr lang="en-ZA" sz="1200">
              <a:solidFill>
                <a:schemeClr val="bg1"/>
              </a:solidFill>
            </a:endParaRPr>
          </a:p>
        </p:txBody>
      </p:sp>
      <p:sp>
        <p:nvSpPr>
          <p:cNvPr id="88" name="TextBox 87">
            <a:extLst>
              <a:ext uri="{FF2B5EF4-FFF2-40B4-BE49-F238E27FC236}">
                <a16:creationId xmlns:a16="http://schemas.microsoft.com/office/drawing/2014/main" id="{479A14CB-0B91-D557-6EAD-4D89D55FBDD3}"/>
              </a:ext>
            </a:extLst>
          </p:cNvPr>
          <p:cNvSpPr txBox="1"/>
          <p:nvPr/>
        </p:nvSpPr>
        <p:spPr>
          <a:xfrm>
            <a:off x="7579648" y="428245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FINE-TUNING</a:t>
            </a:r>
            <a:endParaRPr lang="en-ZA" sz="1200">
              <a:solidFill>
                <a:schemeClr val="bg1"/>
              </a:solidFill>
            </a:endParaRPr>
          </a:p>
        </p:txBody>
      </p:sp>
      <p:sp>
        <p:nvSpPr>
          <p:cNvPr id="89" name="TextBox 88">
            <a:extLst>
              <a:ext uri="{FF2B5EF4-FFF2-40B4-BE49-F238E27FC236}">
                <a16:creationId xmlns:a16="http://schemas.microsoft.com/office/drawing/2014/main" id="{9B3398A6-FE88-E0F1-C6F3-671FDEC26A44}"/>
              </a:ext>
            </a:extLst>
          </p:cNvPr>
          <p:cNvSpPr txBox="1"/>
          <p:nvPr/>
        </p:nvSpPr>
        <p:spPr>
          <a:xfrm>
            <a:off x="9719918" y="4282457"/>
            <a:ext cx="1464990" cy="276999"/>
          </a:xfrm>
          <a:prstGeom prst="rect">
            <a:avLst/>
          </a:prstGeom>
          <a:noFill/>
        </p:spPr>
        <p:txBody>
          <a:bodyPr wrap="square">
            <a:spAutoFit/>
          </a:bodyPr>
          <a:lstStyle/>
          <a:p>
            <a:pPr algn="ctr"/>
            <a:r>
              <a:rPr lang="en-ZA" sz="1200" b="1">
                <a:solidFill>
                  <a:schemeClr val="bg1"/>
                </a:solidFill>
                <a:latin typeface="Helvetica" panose="020B0604020202020204" pitchFamily="34" charset="0"/>
                <a:ea typeface="Roboto" pitchFamily="2" charset="0"/>
                <a:cs typeface="Helvetica" panose="020B0604020202020204" pitchFamily="34" charset="0"/>
              </a:rPr>
              <a:t>DELIVERY</a:t>
            </a:r>
            <a:endParaRPr lang="en-ZA" sz="1200">
              <a:solidFill>
                <a:schemeClr val="bg1"/>
              </a:solidFill>
            </a:endParaRPr>
          </a:p>
        </p:txBody>
      </p:sp>
      <p:grpSp>
        <p:nvGrpSpPr>
          <p:cNvPr id="38" name="Group 37">
            <a:extLst>
              <a:ext uri="{FF2B5EF4-FFF2-40B4-BE49-F238E27FC236}">
                <a16:creationId xmlns:a16="http://schemas.microsoft.com/office/drawing/2014/main" id="{E5ADF360-DED6-07B0-56E7-E086ECACEA97}"/>
              </a:ext>
            </a:extLst>
          </p:cNvPr>
          <p:cNvGrpSpPr/>
          <p:nvPr/>
        </p:nvGrpSpPr>
        <p:grpSpPr>
          <a:xfrm flipH="1">
            <a:off x="9761925" y="3159459"/>
            <a:ext cx="1203420" cy="1108734"/>
            <a:chOff x="1291610" y="4286883"/>
            <a:chExt cx="2502028" cy="2305168"/>
          </a:xfrm>
        </p:grpSpPr>
        <p:pic>
          <p:nvPicPr>
            <p:cNvPr id="37" name="Picture 36" descr="Icon&#10;&#10;Description automatically generated">
              <a:extLst>
                <a:ext uri="{FF2B5EF4-FFF2-40B4-BE49-F238E27FC236}">
                  <a16:creationId xmlns:a16="http://schemas.microsoft.com/office/drawing/2014/main" id="{70B88E77-ACEB-13E1-627E-C462C60C975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6200000">
              <a:off x="2897552" y="4284721"/>
              <a:ext cx="727866" cy="837274"/>
            </a:xfrm>
            <a:prstGeom prst="rect">
              <a:avLst/>
            </a:prstGeom>
            <a:effectLst/>
          </p:spPr>
        </p:pic>
        <p:pic>
          <p:nvPicPr>
            <p:cNvPr id="36" name="Picture 35">
              <a:extLst>
                <a:ext uri="{FF2B5EF4-FFF2-40B4-BE49-F238E27FC236}">
                  <a16:creationId xmlns:a16="http://schemas.microsoft.com/office/drawing/2014/main" id="{B2B48CAC-7B77-D3DB-A1AA-D5D626C59C73}"/>
                </a:ext>
              </a:extLst>
            </p:cNvPr>
            <p:cNvPicPr>
              <a:picLocks noChangeAspect="1"/>
            </p:cNvPicPr>
            <p:nvPr/>
          </p:nvPicPr>
          <p:blipFill>
            <a:blip r:embed="rId13">
              <a:extLst>
                <a:ext uri="{28A0092B-C50C-407E-A947-70E740481C1C}">
                  <a14:useLocalDpi xmlns:a14="http://schemas.microsoft.com/office/drawing/2010/main" val="0"/>
                </a:ext>
              </a:extLst>
            </a:blip>
            <a:srcRect/>
            <a:stretch/>
          </p:blipFill>
          <p:spPr>
            <a:xfrm flipH="1">
              <a:off x="1291610" y="4286883"/>
              <a:ext cx="2502028" cy="2305168"/>
            </a:xfrm>
            <a:prstGeom prst="rect">
              <a:avLst/>
            </a:prstGeom>
          </p:spPr>
        </p:pic>
      </p:grpSp>
      <p:sp>
        <p:nvSpPr>
          <p:cNvPr id="98" name="Oval 97">
            <a:extLst>
              <a:ext uri="{FF2B5EF4-FFF2-40B4-BE49-F238E27FC236}">
                <a16:creationId xmlns:a16="http://schemas.microsoft.com/office/drawing/2014/main" id="{31794415-A957-263F-7092-7B8534DDD0C7}"/>
              </a:ext>
            </a:extLst>
          </p:cNvPr>
          <p:cNvSpPr/>
          <p:nvPr/>
        </p:nvSpPr>
        <p:spPr>
          <a:xfrm>
            <a:off x="292318" y="931104"/>
            <a:ext cx="1750038" cy="181144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80" name="Picture 79">
            <a:extLst>
              <a:ext uri="{FF2B5EF4-FFF2-40B4-BE49-F238E27FC236}">
                <a16:creationId xmlns:a16="http://schemas.microsoft.com/office/drawing/2014/main" id="{4558B8B5-978D-8E85-381F-52C789426BF9}"/>
              </a:ext>
            </a:extLst>
          </p:cNvPr>
          <p:cNvPicPr>
            <a:picLocks noChangeAspect="1"/>
          </p:cNvPicPr>
          <p:nvPr/>
        </p:nvPicPr>
        <p:blipFill rotWithShape="1">
          <a:blip r:embed="rId14"/>
          <a:srcRect l="6428" t="7404" r="41511"/>
          <a:stretch/>
        </p:blipFill>
        <p:spPr>
          <a:xfrm>
            <a:off x="355610" y="1032036"/>
            <a:ext cx="1609576" cy="1609576"/>
          </a:xfrm>
          <a:prstGeom prst="ellipse">
            <a:avLst/>
          </a:prstGeom>
        </p:spPr>
      </p:pic>
      <p:pic>
        <p:nvPicPr>
          <p:cNvPr id="83" name="Picture 82">
            <a:extLst>
              <a:ext uri="{FF2B5EF4-FFF2-40B4-BE49-F238E27FC236}">
                <a16:creationId xmlns:a16="http://schemas.microsoft.com/office/drawing/2014/main" id="{5DF7953E-64F6-7A65-556F-18BE97433C6A}"/>
              </a:ext>
            </a:extLst>
          </p:cNvPr>
          <p:cNvPicPr>
            <a:picLocks noChangeAspect="1"/>
          </p:cNvPicPr>
          <p:nvPr/>
        </p:nvPicPr>
        <p:blipFill>
          <a:blip r:embed="rId15">
            <a:extLst>
              <a:ext uri="{28A0092B-C50C-407E-A947-70E740481C1C}">
                <a14:useLocalDpi xmlns:a14="http://schemas.microsoft.com/office/drawing/2010/main" val="0"/>
              </a:ext>
            </a:extLst>
          </a:blip>
          <a:srcRect/>
          <a:stretch/>
        </p:blipFill>
        <p:spPr>
          <a:xfrm rot="20616733" flipH="1">
            <a:off x="415773" y="911471"/>
            <a:ext cx="1101182" cy="862126"/>
          </a:xfrm>
          <a:prstGeom prst="rect">
            <a:avLst/>
          </a:prstGeom>
          <a:effectLst/>
        </p:spPr>
      </p:pic>
      <p:pic>
        <p:nvPicPr>
          <p:cNvPr id="84" name="Picture 83" descr="A picture containing text, toy, doll, vector graphics&#10;&#10;Description automatically generated">
            <a:extLst>
              <a:ext uri="{FF2B5EF4-FFF2-40B4-BE49-F238E27FC236}">
                <a16:creationId xmlns:a16="http://schemas.microsoft.com/office/drawing/2014/main" id="{8D743DCC-B077-B238-DE77-102C591894C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rot="358982">
            <a:off x="682557" y="835899"/>
            <a:ext cx="1517506" cy="1517506"/>
          </a:xfrm>
          <a:prstGeom prst="rect">
            <a:avLst/>
          </a:prstGeom>
        </p:spPr>
      </p:pic>
      <p:pic>
        <p:nvPicPr>
          <p:cNvPr id="85" name="Picture 84">
            <a:extLst>
              <a:ext uri="{FF2B5EF4-FFF2-40B4-BE49-F238E27FC236}">
                <a16:creationId xmlns:a16="http://schemas.microsoft.com/office/drawing/2014/main" id="{7BBBC8A9-EDF6-AB02-F6D0-00592946120E}"/>
              </a:ext>
            </a:extLst>
          </p:cNvPr>
          <p:cNvPicPr>
            <a:picLocks noChangeAspect="1"/>
          </p:cNvPicPr>
          <p:nvPr/>
        </p:nvPicPr>
        <p:blipFill rotWithShape="1">
          <a:blip r:embed="rId17">
            <a:extLst>
              <a:ext uri="{BEBA8EAE-BF5A-486C-A8C5-ECC9F3942E4B}">
                <a14:imgProps xmlns:a14="http://schemas.microsoft.com/office/drawing/2010/main">
                  <a14:imgLayer r:embed="rId18">
                    <a14:imgEffect>
                      <a14:backgroundRemoval t="10000" b="90000" l="10000" r="90000"/>
                    </a14:imgEffect>
                  </a14:imgLayer>
                </a14:imgProps>
              </a:ext>
            </a:extLst>
          </a:blip>
          <a:srcRect l="24738" t="12999" r="24738" b="22535"/>
          <a:stretch/>
        </p:blipFill>
        <p:spPr>
          <a:xfrm rot="20984068">
            <a:off x="339311" y="1438780"/>
            <a:ext cx="653968" cy="834420"/>
          </a:xfrm>
          <a:prstGeom prst="rect">
            <a:avLst/>
          </a:prstGeom>
        </p:spPr>
      </p:pic>
      <p:pic>
        <p:nvPicPr>
          <p:cNvPr id="86" name="Picture 85">
            <a:extLst>
              <a:ext uri="{FF2B5EF4-FFF2-40B4-BE49-F238E27FC236}">
                <a16:creationId xmlns:a16="http://schemas.microsoft.com/office/drawing/2014/main" id="{8C1D4D5F-3B0F-1891-5F10-2B7CDFEDB319}"/>
              </a:ext>
            </a:extLst>
          </p:cNvPr>
          <p:cNvPicPr>
            <a:picLocks noChangeAspect="1"/>
          </p:cNvPicPr>
          <p:nvPr/>
        </p:nvPicPr>
        <p:blipFill>
          <a:blip r:embed="rId19"/>
          <a:stretch>
            <a:fillRect/>
          </a:stretch>
        </p:blipFill>
        <p:spPr>
          <a:xfrm>
            <a:off x="800834" y="1778692"/>
            <a:ext cx="1238112" cy="1004935"/>
          </a:xfrm>
          <a:prstGeom prst="rect">
            <a:avLst/>
          </a:prstGeom>
        </p:spPr>
      </p:pic>
    </p:spTree>
    <p:extLst>
      <p:ext uri="{BB962C8B-B14F-4D97-AF65-F5344CB8AC3E}">
        <p14:creationId xmlns:p14="http://schemas.microsoft.com/office/powerpoint/2010/main" val="30781855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 name="Rectangle 3">
            <a:extLst>
              <a:ext uri="{FF2B5EF4-FFF2-40B4-BE49-F238E27FC236}">
                <a16:creationId xmlns:a16="http://schemas.microsoft.com/office/drawing/2014/main" id="{94A47B73-DA61-EA44-165B-B36970A67FE5}"/>
              </a:ext>
            </a:extLst>
          </p:cNvPr>
          <p:cNvSpPr/>
          <p:nvPr/>
        </p:nvSpPr>
        <p:spPr>
          <a:xfrm>
            <a:off x="618281" y="2963724"/>
            <a:ext cx="2739706" cy="1595532"/>
          </a:xfrm>
          <a:prstGeom prst="rect">
            <a:avLst/>
          </a:prstGeom>
          <a:gradFill flip="none" rotWithShape="1">
            <a:gsLst>
              <a:gs pos="0">
                <a:srgbClr val="5ADFC3"/>
              </a:gs>
              <a:gs pos="100000">
                <a:srgbClr val="45CBCA"/>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Rectangle 7">
            <a:extLst>
              <a:ext uri="{FF2B5EF4-FFF2-40B4-BE49-F238E27FC236}">
                <a16:creationId xmlns:a16="http://schemas.microsoft.com/office/drawing/2014/main" id="{D94E60E5-1739-08A8-09A1-3B96B36E4B1D}"/>
              </a:ext>
            </a:extLst>
          </p:cNvPr>
          <p:cNvSpPr/>
          <p:nvPr/>
        </p:nvSpPr>
        <p:spPr>
          <a:xfrm>
            <a:off x="3357987" y="2963724"/>
            <a:ext cx="2739706" cy="1595532"/>
          </a:xfrm>
          <a:prstGeom prst="rect">
            <a:avLst/>
          </a:prstGeom>
          <a:gradFill>
            <a:gsLst>
              <a:gs pos="0">
                <a:srgbClr val="45CBCA"/>
              </a:gs>
              <a:gs pos="100000">
                <a:srgbClr val="34B4D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Rectangle 26">
            <a:extLst>
              <a:ext uri="{FF2B5EF4-FFF2-40B4-BE49-F238E27FC236}">
                <a16:creationId xmlns:a16="http://schemas.microsoft.com/office/drawing/2014/main" id="{A3038C68-E14B-0F2D-8DF9-133ED97C1964}"/>
              </a:ext>
            </a:extLst>
          </p:cNvPr>
          <p:cNvSpPr/>
          <p:nvPr/>
        </p:nvSpPr>
        <p:spPr>
          <a:xfrm>
            <a:off x="6097693" y="2963724"/>
            <a:ext cx="2739706" cy="1595532"/>
          </a:xfrm>
          <a:prstGeom prst="rect">
            <a:avLst/>
          </a:prstGeom>
          <a:gradFill>
            <a:gsLst>
              <a:gs pos="0">
                <a:srgbClr val="34B4D1"/>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Freeform: Shape 53">
            <a:extLst>
              <a:ext uri="{FF2B5EF4-FFF2-40B4-BE49-F238E27FC236}">
                <a16:creationId xmlns:a16="http://schemas.microsoft.com/office/drawing/2014/main" id="{572DD093-0E77-90E5-7AC4-4CEB1A7A2656}"/>
              </a:ext>
            </a:extLst>
          </p:cNvPr>
          <p:cNvSpPr/>
          <p:nvPr/>
        </p:nvSpPr>
        <p:spPr>
          <a:xfrm>
            <a:off x="8837399" y="2963035"/>
            <a:ext cx="2736320" cy="1596910"/>
          </a:xfrm>
          <a:custGeom>
            <a:avLst/>
            <a:gdLst>
              <a:gd name="connsiteX0" fmla="*/ 1830600 w 2736320"/>
              <a:gd name="connsiteY0" fmla="*/ 0 h 1813004"/>
              <a:gd name="connsiteX1" fmla="*/ 2736320 w 2736320"/>
              <a:gd name="connsiteY1" fmla="*/ 906133 h 1813004"/>
              <a:gd name="connsiteX2" fmla="*/ 1923205 w 2736320"/>
              <a:gd name="connsiteY2" fmla="*/ 1807588 h 1813004"/>
              <a:gd name="connsiteX3" fmla="*/ 1853190 w 2736320"/>
              <a:gd name="connsiteY3" fmla="*/ 1811125 h 1813004"/>
              <a:gd name="connsiteX4" fmla="*/ 1853190 w 2736320"/>
              <a:gd name="connsiteY4" fmla="*/ 1813004 h 1813004"/>
              <a:gd name="connsiteX5" fmla="*/ 0 w 2736320"/>
              <a:gd name="connsiteY5" fmla="*/ 1813004 h 1813004"/>
              <a:gd name="connsiteX6" fmla="*/ 0 w 2736320"/>
              <a:gd name="connsiteY6" fmla="*/ 1564 h 1813004"/>
              <a:gd name="connsiteX7" fmla="*/ 1799641 w 2736320"/>
              <a:gd name="connsiteY7" fmla="*/ 1564 h 181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6320" h="1813004">
                <a:moveTo>
                  <a:pt x="1830600" y="0"/>
                </a:moveTo>
                <a:cubicBezTo>
                  <a:pt x="2330815" y="0"/>
                  <a:pt x="2736320" y="405690"/>
                  <a:pt x="2736320" y="906133"/>
                </a:cubicBezTo>
                <a:cubicBezTo>
                  <a:pt x="2736320" y="1375299"/>
                  <a:pt x="2379919" y="1761185"/>
                  <a:pt x="1923205" y="1807588"/>
                </a:cubicBezTo>
                <a:lnTo>
                  <a:pt x="1853190" y="1811125"/>
                </a:lnTo>
                <a:lnTo>
                  <a:pt x="1853190" y="1813004"/>
                </a:lnTo>
                <a:lnTo>
                  <a:pt x="0" y="1813004"/>
                </a:lnTo>
                <a:lnTo>
                  <a:pt x="0" y="1564"/>
                </a:lnTo>
                <a:lnTo>
                  <a:pt x="1799641" y="1564"/>
                </a:lnTo>
                <a:close/>
              </a:path>
            </a:pathLst>
          </a:custGeom>
          <a:gradFill>
            <a:gsLst>
              <a:gs pos="0">
                <a:srgbClr val="249FD8"/>
              </a:gs>
              <a:gs pos="100000">
                <a:srgbClr val="249FD8"/>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50" name="Oval 49">
            <a:extLst>
              <a:ext uri="{FF2B5EF4-FFF2-40B4-BE49-F238E27FC236}">
                <a16:creationId xmlns:a16="http://schemas.microsoft.com/office/drawing/2014/main" id="{D58EF9F0-04EA-C7A5-EB65-D714F68CD394}"/>
              </a:ext>
            </a:extLst>
          </p:cNvPr>
          <p:cNvSpPr/>
          <p:nvPr/>
        </p:nvSpPr>
        <p:spPr>
          <a:xfrm>
            <a:off x="2118553" y="3159123"/>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8" name="Picture 47">
            <a:extLst>
              <a:ext uri="{FF2B5EF4-FFF2-40B4-BE49-F238E27FC236}">
                <a16:creationId xmlns:a16="http://schemas.microsoft.com/office/drawing/2014/main" id="{5848BE61-B876-E812-A7B6-9F44F20164D4}"/>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Lst>
          </a:blip>
          <a:srcRect l="24738" t="12999" r="24738" b="22535"/>
          <a:stretch/>
        </p:blipFill>
        <p:spPr>
          <a:xfrm>
            <a:off x="2388556" y="3344280"/>
            <a:ext cx="653968" cy="834420"/>
          </a:xfrm>
          <a:prstGeom prst="rect">
            <a:avLst/>
          </a:prstGeom>
        </p:spPr>
      </p:pic>
      <p:sp>
        <p:nvSpPr>
          <p:cNvPr id="51" name="Oval 50">
            <a:extLst>
              <a:ext uri="{FF2B5EF4-FFF2-40B4-BE49-F238E27FC236}">
                <a16:creationId xmlns:a16="http://schemas.microsoft.com/office/drawing/2014/main" id="{D8EA93C2-044E-A5F5-1A52-68F2731DC0AE}"/>
              </a:ext>
            </a:extLst>
          </p:cNvPr>
          <p:cNvSpPr/>
          <p:nvPr/>
        </p:nvSpPr>
        <p:spPr>
          <a:xfrm>
            <a:off x="4843622" y="3159123"/>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6" name="Picture 45">
            <a:extLst>
              <a:ext uri="{FF2B5EF4-FFF2-40B4-BE49-F238E27FC236}">
                <a16:creationId xmlns:a16="http://schemas.microsoft.com/office/drawing/2014/main" id="{51061C46-A096-77FA-1126-68BD532E2FB8}"/>
              </a:ext>
            </a:extLst>
          </p:cNvPr>
          <p:cNvPicPr>
            <a:picLocks noChangeAspect="1"/>
          </p:cNvPicPr>
          <p:nvPr/>
        </p:nvPicPr>
        <p:blipFill rotWithShape="1">
          <a:blip r:embed="rId5">
            <a:extLst>
              <a:ext uri="{28A0092B-C50C-407E-A947-70E740481C1C}">
                <a14:useLocalDpi xmlns:a14="http://schemas.microsoft.com/office/drawing/2010/main" val="0"/>
              </a:ext>
            </a:extLst>
          </a:blip>
          <a:srcRect l="11294" r="8667"/>
          <a:stretch/>
        </p:blipFill>
        <p:spPr>
          <a:xfrm flipH="1">
            <a:off x="4897977" y="3227513"/>
            <a:ext cx="1091784" cy="1067954"/>
          </a:xfrm>
          <a:prstGeom prst="rect">
            <a:avLst/>
          </a:prstGeom>
          <a:effectLst/>
        </p:spPr>
      </p:pic>
      <p:sp>
        <p:nvSpPr>
          <p:cNvPr id="52" name="Oval 51">
            <a:extLst>
              <a:ext uri="{FF2B5EF4-FFF2-40B4-BE49-F238E27FC236}">
                <a16:creationId xmlns:a16="http://schemas.microsoft.com/office/drawing/2014/main" id="{0D50D5F4-83AB-9A4B-2042-DF1189BF9EEF}"/>
              </a:ext>
            </a:extLst>
          </p:cNvPr>
          <p:cNvSpPr/>
          <p:nvPr/>
        </p:nvSpPr>
        <p:spPr>
          <a:xfrm>
            <a:off x="7565870" y="3159123"/>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5" name="Picture 44">
            <a:extLst>
              <a:ext uri="{FF2B5EF4-FFF2-40B4-BE49-F238E27FC236}">
                <a16:creationId xmlns:a16="http://schemas.microsoft.com/office/drawing/2014/main" id="{016EE8BA-1E22-4F15-7C1A-66522279A614}"/>
              </a:ext>
            </a:extLst>
          </p:cNvPr>
          <p:cNvPicPr>
            <a:picLocks noChangeAspect="1"/>
          </p:cNvPicPr>
          <p:nvPr/>
        </p:nvPicPr>
        <p:blipFill rotWithShape="1">
          <a:blip r:embed="rId6"/>
          <a:srcRect l="6428" t="7404" r="41511"/>
          <a:stretch/>
        </p:blipFill>
        <p:spPr>
          <a:xfrm>
            <a:off x="7700575" y="3293828"/>
            <a:ext cx="935324" cy="935324"/>
          </a:xfrm>
          <a:prstGeom prst="ellipse">
            <a:avLst/>
          </a:prstGeom>
        </p:spPr>
      </p:pic>
      <p:pic>
        <p:nvPicPr>
          <p:cNvPr id="49" name="Picture 48">
            <a:extLst>
              <a:ext uri="{FF2B5EF4-FFF2-40B4-BE49-F238E27FC236}">
                <a16:creationId xmlns:a16="http://schemas.microsoft.com/office/drawing/2014/main" id="{C087AE11-D5FC-CD02-6ECC-17132876B05D}"/>
              </a:ext>
            </a:extLst>
          </p:cNvPr>
          <p:cNvPicPr>
            <a:picLocks noChangeAspect="1"/>
          </p:cNvPicPr>
          <p:nvPr/>
        </p:nvPicPr>
        <p:blipFill>
          <a:blip r:embed="rId7"/>
          <a:stretch>
            <a:fillRect/>
          </a:stretch>
        </p:blipFill>
        <p:spPr>
          <a:xfrm>
            <a:off x="7971777" y="3679964"/>
            <a:ext cx="764172" cy="620253"/>
          </a:xfrm>
          <a:prstGeom prst="rect">
            <a:avLst/>
          </a:prstGeom>
        </p:spPr>
      </p:pic>
      <p:sp>
        <p:nvSpPr>
          <p:cNvPr id="53" name="Oval 52">
            <a:extLst>
              <a:ext uri="{FF2B5EF4-FFF2-40B4-BE49-F238E27FC236}">
                <a16:creationId xmlns:a16="http://schemas.microsoft.com/office/drawing/2014/main" id="{98211806-50EF-0346-539C-4A5AC443E311}"/>
              </a:ext>
            </a:extLst>
          </p:cNvPr>
          <p:cNvSpPr/>
          <p:nvPr/>
        </p:nvSpPr>
        <p:spPr>
          <a:xfrm>
            <a:off x="10188694" y="3159123"/>
            <a:ext cx="1204734" cy="12047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7" name="Picture 46" descr="A picture containing text, toy, doll, vector graphics&#10;&#10;Description automatically generated">
            <a:extLst>
              <a:ext uri="{FF2B5EF4-FFF2-40B4-BE49-F238E27FC236}">
                <a16:creationId xmlns:a16="http://schemas.microsoft.com/office/drawing/2014/main" id="{9A284B64-4794-D30B-7988-ECBB4D8B900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158867" y="3218504"/>
            <a:ext cx="1085972" cy="1085972"/>
          </a:xfrm>
          <a:prstGeom prst="rect">
            <a:avLst/>
          </a:prstGeom>
        </p:spPr>
      </p:pic>
      <p:sp>
        <p:nvSpPr>
          <p:cNvPr id="55" name="TextBox 54">
            <a:extLst>
              <a:ext uri="{FF2B5EF4-FFF2-40B4-BE49-F238E27FC236}">
                <a16:creationId xmlns:a16="http://schemas.microsoft.com/office/drawing/2014/main" id="{6D65558C-C8C9-9DAA-B01E-88C7E343953F}"/>
              </a:ext>
            </a:extLst>
          </p:cNvPr>
          <p:cNvSpPr txBox="1"/>
          <p:nvPr/>
        </p:nvSpPr>
        <p:spPr>
          <a:xfrm>
            <a:off x="653563" y="3607602"/>
            <a:ext cx="1464990" cy="307777"/>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AGREEMENT</a:t>
            </a:r>
            <a:endParaRPr lang="en-ZA" sz="1200">
              <a:solidFill>
                <a:schemeClr val="bg1"/>
              </a:solidFill>
            </a:endParaRPr>
          </a:p>
        </p:txBody>
      </p:sp>
      <p:sp>
        <p:nvSpPr>
          <p:cNvPr id="56" name="TextBox 55">
            <a:extLst>
              <a:ext uri="{FF2B5EF4-FFF2-40B4-BE49-F238E27FC236}">
                <a16:creationId xmlns:a16="http://schemas.microsoft.com/office/drawing/2014/main" id="{3DD2B55F-D33A-32CA-920A-05B6D651B5BA}"/>
              </a:ext>
            </a:extLst>
          </p:cNvPr>
          <p:cNvSpPr txBox="1"/>
          <p:nvPr/>
        </p:nvSpPr>
        <p:spPr>
          <a:xfrm>
            <a:off x="3375445" y="3392158"/>
            <a:ext cx="1464990" cy="738664"/>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CAD SCHEMATICS BLOCKCHAIN</a:t>
            </a:r>
            <a:endParaRPr lang="en-ZA" sz="1400">
              <a:solidFill>
                <a:schemeClr val="bg1"/>
              </a:solidFill>
            </a:endParaRPr>
          </a:p>
        </p:txBody>
      </p:sp>
      <p:sp>
        <p:nvSpPr>
          <p:cNvPr id="57" name="TextBox 56">
            <a:extLst>
              <a:ext uri="{FF2B5EF4-FFF2-40B4-BE49-F238E27FC236}">
                <a16:creationId xmlns:a16="http://schemas.microsoft.com/office/drawing/2014/main" id="{2C1611C2-DD5C-C711-AD3D-F7F1595AED5E}"/>
              </a:ext>
            </a:extLst>
          </p:cNvPr>
          <p:cNvSpPr txBox="1"/>
          <p:nvPr/>
        </p:nvSpPr>
        <p:spPr>
          <a:xfrm>
            <a:off x="609430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DESIGN ENGINEERING</a:t>
            </a:r>
            <a:endParaRPr lang="en-ZA" sz="1400">
              <a:solidFill>
                <a:schemeClr val="bg1"/>
              </a:solidFill>
            </a:endParaRPr>
          </a:p>
        </p:txBody>
      </p:sp>
      <p:sp>
        <p:nvSpPr>
          <p:cNvPr id="58" name="TextBox 57">
            <a:extLst>
              <a:ext uri="{FF2B5EF4-FFF2-40B4-BE49-F238E27FC236}">
                <a16:creationId xmlns:a16="http://schemas.microsoft.com/office/drawing/2014/main" id="{2E8FD57D-5FA4-ADAA-3536-E291851D2B57}"/>
              </a:ext>
            </a:extLst>
          </p:cNvPr>
          <p:cNvSpPr txBox="1"/>
          <p:nvPr/>
        </p:nvSpPr>
        <p:spPr>
          <a:xfrm>
            <a:off x="8720718" y="3499880"/>
            <a:ext cx="1464990" cy="523220"/>
          </a:xfrm>
          <a:prstGeom prst="rect">
            <a:avLst/>
          </a:prstGeom>
          <a:noFill/>
        </p:spPr>
        <p:txBody>
          <a:bodyPr wrap="square">
            <a:spAutoFit/>
          </a:bodyPr>
          <a:lstStyle/>
          <a:p>
            <a:pPr algn="r"/>
            <a:r>
              <a:rPr lang="en-ZA" sz="1400" b="1">
                <a:solidFill>
                  <a:schemeClr val="bg1"/>
                </a:solidFill>
                <a:latin typeface="Helvetica" panose="020B0604020202020204" pitchFamily="34" charset="0"/>
                <a:ea typeface="Roboto" pitchFamily="2" charset="0"/>
                <a:cs typeface="Helvetica" panose="020B0604020202020204" pitchFamily="34" charset="0"/>
              </a:rPr>
              <a:t>QUALITY ASSURANCE</a:t>
            </a:r>
            <a:endParaRPr lang="en-ZA" sz="1400">
              <a:solidFill>
                <a:schemeClr val="bg1"/>
              </a:solidFill>
            </a:endParaRPr>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extBox 2">
            <a:extLst>
              <a:ext uri="{FF2B5EF4-FFF2-40B4-BE49-F238E27FC236}">
                <a16:creationId xmlns:a16="http://schemas.microsoft.com/office/drawing/2014/main" id="{2568B44A-72AE-3E4E-4D58-13E2BF442B60}"/>
              </a:ext>
            </a:extLst>
          </p:cNvPr>
          <p:cNvSpPr txBox="1"/>
          <p:nvPr/>
        </p:nvSpPr>
        <p:spPr>
          <a:xfrm>
            <a:off x="618281" y="882896"/>
            <a:ext cx="4413737" cy="523220"/>
          </a:xfrm>
          <a:prstGeom prst="rect">
            <a:avLst/>
          </a:prstGeom>
          <a:noFill/>
        </p:spPr>
        <p:txBody>
          <a:bodyPr wrap="square" lIns="0" rIns="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ZA" sz="2800" i="0" u="none" strike="noStrike" kern="1200" cap="none" spc="0" normalizeH="0" baseline="0" noProof="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THE </a:t>
            </a:r>
            <a:r>
              <a:rPr lang="en-ZA" sz="2800">
                <a:solidFill>
                  <a:srgbClr val="0C3C98"/>
                </a:solidFill>
                <a:latin typeface="Avenir Next LT Pro" panose="020B0504020202020204" pitchFamily="34" charset="0"/>
                <a:ea typeface="Roboto" pitchFamily="2" charset="0"/>
                <a:cs typeface="Helvetica" panose="020B0604020202020204" pitchFamily="34" charset="0"/>
              </a:rPr>
              <a:t>INITIAL P</a:t>
            </a:r>
            <a:r>
              <a:rPr kumimoji="0" lang="en-ZA" sz="2800" i="0" u="none" strike="noStrike" kern="1200" cap="none" spc="0" normalizeH="0" baseline="0" noProof="0">
                <a:ln>
                  <a:noFill/>
                </a:ln>
                <a:solidFill>
                  <a:srgbClr val="0C3C98"/>
                </a:solidFill>
                <a:effectLst/>
                <a:uLnTx/>
                <a:uFillTx/>
                <a:latin typeface="Avenir Next LT Pro" panose="020B0504020202020204" pitchFamily="34" charset="0"/>
                <a:ea typeface="Roboto" pitchFamily="2" charset="0"/>
                <a:cs typeface="Helvetica" panose="020B0604020202020204" pitchFamily="34" charset="0"/>
              </a:rPr>
              <a:t>ROCESS</a:t>
            </a:r>
          </a:p>
        </p:txBody>
      </p:sp>
      <p:sp>
        <p:nvSpPr>
          <p:cNvPr id="5" name="TextBox 4">
            <a:extLst>
              <a:ext uri="{FF2B5EF4-FFF2-40B4-BE49-F238E27FC236}">
                <a16:creationId xmlns:a16="http://schemas.microsoft.com/office/drawing/2014/main" id="{5BA2D11A-00DF-206E-7DCA-976C76293AF5}"/>
              </a:ext>
            </a:extLst>
          </p:cNvPr>
          <p:cNvSpPr txBox="1"/>
          <p:nvPr/>
        </p:nvSpPr>
        <p:spPr>
          <a:xfrm>
            <a:off x="618281" y="1433013"/>
            <a:ext cx="7318214" cy="523220"/>
          </a:xfrm>
          <a:prstGeom prst="rect">
            <a:avLst/>
          </a:prstGeom>
          <a:noFill/>
        </p:spPr>
        <p:txBody>
          <a:bodyPr wrap="square" lIns="0" rIns="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ZA" sz="1400">
                <a:solidFill>
                  <a:srgbClr val="7E7E7E"/>
                </a:solidFill>
                <a:latin typeface="Avenir Next LT Pro" panose="020B0504020202020204" pitchFamily="34" charset="0"/>
                <a:ea typeface="Roboto" pitchFamily="2" charset="0"/>
                <a:cs typeface="Helvetica" panose="020B0604020202020204" pitchFamily="34" charset="0"/>
              </a:rPr>
              <a:t>Before we can provide the service of 3D printing on demand to the mines, we need to go through this process</a:t>
            </a:r>
            <a:endParaRPr kumimoji="0" lang="en-ZA" sz="1400" b="0" i="0" u="none" strike="noStrike" kern="1200" cap="none" spc="0" normalizeH="0" baseline="0" noProof="0">
              <a:ln>
                <a:noFill/>
              </a:ln>
              <a:solidFill>
                <a:srgbClr val="7E7E7E"/>
              </a:solidFill>
              <a:effectLst/>
              <a:uLnTx/>
              <a:uFillTx/>
              <a:latin typeface="Avenir Next LT Pro" panose="020B0504020202020204" pitchFamily="34" charset="0"/>
              <a:ea typeface="Roboto" pitchFamily="2" charset="0"/>
              <a:cs typeface="Helvetica" panose="020B0604020202020204" pitchFamily="34" charset="0"/>
            </a:endParaRPr>
          </a:p>
        </p:txBody>
      </p:sp>
    </p:spTree>
    <p:custDataLst>
      <p:tags r:id="rId1"/>
    </p:custDataLst>
    <p:extLst>
      <p:ext uri="{BB962C8B-B14F-4D97-AF65-F5344CB8AC3E}">
        <p14:creationId xmlns:p14="http://schemas.microsoft.com/office/powerpoint/2010/main" val="22963317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250"/>
                                        <p:tgtEl>
                                          <p:spTgt spid="5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250"/>
                                        <p:tgtEl>
                                          <p:spTgt spid="6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3"/>
                                        </p:tgtEl>
                                        <p:attrNameLst>
                                          <p:attrName>style.visibility</p:attrName>
                                        </p:attrNameLst>
                                      </p:cBhvr>
                                      <p:to>
                                        <p:strVal val="visible"/>
                                      </p:to>
                                    </p:set>
                                    <p:animEffect transition="in" filter="fade">
                                      <p:cBhvr>
                                        <p:cTn id="13" dur="250"/>
                                        <p:tgtEl>
                                          <p:spTgt spid="6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left)">
                                      <p:cBhvr>
                                        <p:cTn id="18" dur="500"/>
                                        <p:tgtEl>
                                          <p:spTgt spid="4"/>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fade">
                                      <p:cBhvr>
                                        <p:cTn id="22" dur="500"/>
                                        <p:tgtEl>
                                          <p:spTgt spid="5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5"/>
                                        </p:tgtEl>
                                        <p:attrNameLst>
                                          <p:attrName>style.visibility</p:attrName>
                                        </p:attrNameLst>
                                      </p:cBhvr>
                                      <p:to>
                                        <p:strVal val="visible"/>
                                      </p:to>
                                    </p:set>
                                    <p:animEffect transition="in" filter="fade">
                                      <p:cBhvr>
                                        <p:cTn id="25" dur="500"/>
                                        <p:tgtEl>
                                          <p:spTgt spid="55"/>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left)">
                                      <p:cBhvr>
                                        <p:cTn id="30" dur="500"/>
                                        <p:tgtEl>
                                          <p:spTgt spid="8"/>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500"/>
                                        <p:tgtEl>
                                          <p:spTgt spid="56"/>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500"/>
                                        <p:tgtEl>
                                          <p:spTgt spid="27"/>
                                        </p:tgtEl>
                                      </p:cBhvr>
                                    </p:animEffect>
                                  </p:childTnLst>
                                </p:cTn>
                              </p:par>
                            </p:childTnLst>
                          </p:cTn>
                        </p:par>
                        <p:par>
                          <p:cTn id="43" fill="hold">
                            <p:stCondLst>
                              <p:cond delay="500"/>
                            </p:stCondLst>
                            <p:childTnLst>
                              <p:par>
                                <p:cTn id="44" presetID="10" presetClass="entr" presetSubtype="0" fill="hold" grpId="0" nodeType="after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fade">
                                      <p:cBhvr>
                                        <p:cTn id="46" dur="500"/>
                                        <p:tgtEl>
                                          <p:spTgt spid="52"/>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7"/>
                                        </p:tgtEl>
                                        <p:attrNameLst>
                                          <p:attrName>style.visibility</p:attrName>
                                        </p:attrNameLst>
                                      </p:cBhvr>
                                      <p:to>
                                        <p:strVal val="visible"/>
                                      </p:to>
                                    </p:set>
                                    <p:animEffect transition="in" filter="fade">
                                      <p:cBhvr>
                                        <p:cTn id="49" dur="500"/>
                                        <p:tgtEl>
                                          <p:spTgt spid="57"/>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54"/>
                                        </p:tgtEl>
                                        <p:attrNameLst>
                                          <p:attrName>style.visibility</p:attrName>
                                        </p:attrNameLst>
                                      </p:cBhvr>
                                      <p:to>
                                        <p:strVal val="visible"/>
                                      </p:to>
                                    </p:set>
                                    <p:animEffect transition="in" filter="wipe(left)">
                                      <p:cBhvr>
                                        <p:cTn id="54" dur="500"/>
                                        <p:tgtEl>
                                          <p:spTgt spid="54"/>
                                        </p:tgtEl>
                                      </p:cBhvr>
                                    </p:animEffect>
                                  </p:childTnLst>
                                </p:cTn>
                              </p:par>
                            </p:childTnLst>
                          </p:cTn>
                        </p:par>
                        <p:par>
                          <p:cTn id="55" fill="hold">
                            <p:stCondLst>
                              <p:cond delay="500"/>
                            </p:stCondLst>
                            <p:childTnLst>
                              <p:par>
                                <p:cTn id="56" presetID="10" presetClass="entr" presetSubtype="0" fill="hold" grpId="0" nodeType="after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fade">
                                      <p:cBhvr>
                                        <p:cTn id="58" dur="500"/>
                                        <p:tgtEl>
                                          <p:spTgt spid="53"/>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8"/>
                                        </p:tgtEl>
                                        <p:attrNameLst>
                                          <p:attrName>style.visibility</p:attrName>
                                        </p:attrNameLst>
                                      </p:cBhvr>
                                      <p:to>
                                        <p:strVal val="visible"/>
                                      </p:to>
                                    </p:set>
                                    <p:animEffect transition="in" filter="fade">
                                      <p:cBhvr>
                                        <p:cTn id="61"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59" grpId="0" animBg="1"/>
      <p:bldP spid="4" grpId="0" animBg="1"/>
      <p:bldP spid="8" grpId="0" animBg="1"/>
      <p:bldP spid="27" grpId="0" animBg="1"/>
      <p:bldP spid="54" grpId="0" animBg="1"/>
      <p:bldP spid="50" grpId="0" animBg="1"/>
      <p:bldP spid="51" grpId="0" animBg="1"/>
      <p:bldP spid="52" grpId="0" animBg="1"/>
      <p:bldP spid="53" grpId="0" animBg="1"/>
      <p:bldP spid="55" grpId="0"/>
      <p:bldP spid="56" grpId="0"/>
      <p:bldP spid="57" grpId="0"/>
      <p:bldP spid="58" grpId="0"/>
      <p:bldP spid="6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A6C7BC86-A557-AD74-D7E3-E1658FBD814D}"/>
              </a:ext>
            </a:extLst>
          </p:cNvPr>
          <p:cNvSpPr/>
          <p:nvPr/>
        </p:nvSpPr>
        <p:spPr>
          <a:xfrm rot="5400000">
            <a:off x="8627732" y="-2424779"/>
            <a:ext cx="5132745" cy="5134739"/>
          </a:xfrm>
          <a:prstGeom prst="ellipse">
            <a:avLst/>
          </a:prstGeom>
          <a:solidFill>
            <a:srgbClr val="E7F4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id="{979963D7-1194-7AE2-1154-B5B751D5F5CB}"/>
              </a:ext>
            </a:extLst>
          </p:cNvPr>
          <p:cNvSpPr/>
          <p:nvPr/>
        </p:nvSpPr>
        <p:spPr>
          <a:xfrm rot="5400000">
            <a:off x="8791573" y="-2086535"/>
            <a:ext cx="3922776" cy="3924300"/>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 name="Oval 6">
            <a:extLst>
              <a:ext uri="{FF2B5EF4-FFF2-40B4-BE49-F238E27FC236}">
                <a16:creationId xmlns:a16="http://schemas.microsoft.com/office/drawing/2014/main" id="{90667ED9-83B6-5B5B-3751-B6AE9CA0689A}"/>
              </a:ext>
            </a:extLst>
          </p:cNvPr>
          <p:cNvSpPr/>
          <p:nvPr/>
        </p:nvSpPr>
        <p:spPr>
          <a:xfrm>
            <a:off x="9565975" y="208726"/>
            <a:ext cx="1678666" cy="16786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48" name="Picture 47">
            <a:extLst>
              <a:ext uri="{FF2B5EF4-FFF2-40B4-BE49-F238E27FC236}">
                <a16:creationId xmlns:a16="http://schemas.microsoft.com/office/drawing/2014/main" id="{5848BE61-B876-E812-A7B6-9F44F20164D4}"/>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l="24738" t="12999" r="24738" b="22535"/>
          <a:stretch/>
        </p:blipFill>
        <p:spPr>
          <a:xfrm>
            <a:off x="9952612" y="470449"/>
            <a:ext cx="905392" cy="1155220"/>
          </a:xfrm>
          <a:prstGeom prst="rect">
            <a:avLst/>
          </a:prstGeom>
        </p:spPr>
      </p:pic>
      <p:sp>
        <p:nvSpPr>
          <p:cNvPr id="55" name="TextBox 54">
            <a:extLst>
              <a:ext uri="{FF2B5EF4-FFF2-40B4-BE49-F238E27FC236}">
                <a16:creationId xmlns:a16="http://schemas.microsoft.com/office/drawing/2014/main" id="{6D65558C-C8C9-9DAA-B01E-88C7E343953F}"/>
              </a:ext>
            </a:extLst>
          </p:cNvPr>
          <p:cNvSpPr txBox="1"/>
          <p:nvPr/>
        </p:nvSpPr>
        <p:spPr>
          <a:xfrm>
            <a:off x="4853158" y="412374"/>
            <a:ext cx="2485684" cy="523220"/>
          </a:xfrm>
          <a:prstGeom prst="rect">
            <a:avLst/>
          </a:prstGeom>
          <a:noFill/>
        </p:spPr>
        <p:txBody>
          <a:bodyPr wrap="square">
            <a:spAutoFit/>
          </a:bodyPr>
          <a:lstStyle/>
          <a:p>
            <a:pPr algn="ctr"/>
            <a:r>
              <a:rPr lang="en-ZA" sz="2800">
                <a:solidFill>
                  <a:srgbClr val="0C3C98"/>
                </a:solidFill>
                <a:latin typeface="Avenir Next LT Pro" panose="020B0504020202020204" pitchFamily="34" charset="0"/>
                <a:ea typeface="Roboto" pitchFamily="2" charset="0"/>
                <a:cs typeface="Helvetica" panose="020B0604020202020204" pitchFamily="34" charset="0"/>
              </a:rPr>
              <a:t>AGREEMENT</a:t>
            </a:r>
          </a:p>
        </p:txBody>
      </p:sp>
      <p:sp>
        <p:nvSpPr>
          <p:cNvPr id="63" name="Oval 62">
            <a:extLst>
              <a:ext uri="{FF2B5EF4-FFF2-40B4-BE49-F238E27FC236}">
                <a16:creationId xmlns:a16="http://schemas.microsoft.com/office/drawing/2014/main" id="{F68F2B2A-6B1D-A271-79C0-C99F52868E33}"/>
              </a:ext>
            </a:extLst>
          </p:cNvPr>
          <p:cNvSpPr/>
          <p:nvPr/>
        </p:nvSpPr>
        <p:spPr>
          <a:xfrm rot="6015458">
            <a:off x="6175691" y="-411195"/>
            <a:ext cx="741096" cy="741384"/>
          </a:xfrm>
          <a:prstGeom prst="ellipse">
            <a:avLst/>
          </a:prstGeom>
          <a:gradFill>
            <a:gsLst>
              <a:gs pos="15000">
                <a:srgbClr val="1D96DB"/>
              </a:gs>
              <a:gs pos="100000">
                <a:srgbClr val="5FE3C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3" name="Picture 2" title="Inserting image...">
            <a:extLst>
              <a:ext uri="{FF2B5EF4-FFF2-40B4-BE49-F238E27FC236}">
                <a16:creationId xmlns:a16="http://schemas.microsoft.com/office/drawing/2014/main" id="{CF1AFEE9-0105-24DF-D3B0-B0ABE4DB9CA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27784" y="1052292"/>
            <a:ext cx="8775404" cy="5393334"/>
          </a:xfrm>
          <a:prstGeom prst="rect">
            <a:avLst/>
          </a:prstGeom>
          <a:ln>
            <a:solidFill>
              <a:schemeClr val="tx1"/>
            </a:solidFill>
          </a:ln>
        </p:spPr>
      </p:pic>
    </p:spTree>
    <p:extLst>
      <p:ext uri="{BB962C8B-B14F-4D97-AF65-F5344CB8AC3E}">
        <p14:creationId xmlns:p14="http://schemas.microsoft.com/office/powerpoint/2010/main" val="3293131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2"/>
</p:tagLst>
</file>

<file path=ppt/tags/tag2.xml><?xml version="1.0" encoding="utf-8"?>
<p:tagLst xmlns:a="http://schemas.openxmlformats.org/drawingml/2006/main" xmlns:r="http://schemas.openxmlformats.org/officeDocument/2006/relationships" xmlns:p="http://schemas.openxmlformats.org/presentationml/2006/main">
  <p:tag name="TIMING" val="|3.9|1.6|0.4|0.1"/>
</p:tagLst>
</file>

<file path=ppt/tags/tag3.xml><?xml version="1.0" encoding="utf-8"?>
<p:tagLst xmlns:a="http://schemas.openxmlformats.org/drawingml/2006/main" xmlns:r="http://schemas.openxmlformats.org/officeDocument/2006/relationships" xmlns:p="http://schemas.openxmlformats.org/presentationml/2006/main">
  <p:tag name="TIMING" val="|4.1|1.3|1.3|1.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609</Words>
  <Application>Microsoft Office PowerPoint</Application>
  <PresentationFormat>Widescreen</PresentationFormat>
  <Paragraphs>121</Paragraphs>
  <Slides>29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Avenir Next LT Pro</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Kane Gibson</dc:creator>
  <cp:lastModifiedBy>Kane Gibson</cp:lastModifiedBy>
  <cp:revision>7</cp:revision>
  <dcterms:created xsi:type="dcterms:W3CDTF">2023-05-01T09:15:23Z</dcterms:created>
  <dcterms:modified xsi:type="dcterms:W3CDTF">2024-04-22T20:37:54Z</dcterms:modified>
</cp:coreProperties>
</file>